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8c945879b0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8c945879b0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8c945879b0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8c945879b0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8c945879b0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8c945879b0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8fa4a252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8fa4a252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8c945879b0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8c945879b0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8c945879b0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8c945879b0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8c945879b0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8c945879b0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8c945879b0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8c945879b0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8c945879b0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8c945879b0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8c945879b0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8c945879b0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8c945879b0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8c945879b0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8c945879b0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8c945879b0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8c945879b0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8c945879b0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8c945879b0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8c945879b0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8c945879b0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8c945879b0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8c945879b0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8c945879b0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8c945879b0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8c945879b0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496988" y="2173725"/>
            <a:ext cx="8222100" cy="9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sz="3800">
                <a:highlight>
                  <a:schemeClr val="dk1"/>
                </a:highlight>
                <a:latin typeface="Comic Sans MS"/>
                <a:ea typeface="Comic Sans MS"/>
                <a:cs typeface="Comic Sans MS"/>
                <a:sym typeface="Comic Sans MS"/>
              </a:rPr>
              <a:t>Quién es </a:t>
            </a:r>
            <a:r>
              <a:rPr lang="es" sz="3800">
                <a:highlight>
                  <a:schemeClr val="dk1"/>
                </a:highlight>
                <a:latin typeface="Comic Sans MS"/>
                <a:ea typeface="Comic Sans MS"/>
                <a:cs typeface="Comic Sans MS"/>
                <a:sym typeface="Comic Sans MS"/>
              </a:rPr>
              <a:t>Quién</a:t>
            </a:r>
            <a:r>
              <a:rPr lang="es" sz="3800">
                <a:highlight>
                  <a:schemeClr val="dk1"/>
                </a:highlight>
                <a:latin typeface="Comic Sans MS"/>
                <a:ea typeface="Comic Sans MS"/>
                <a:cs typeface="Comic Sans MS"/>
                <a:sym typeface="Comic Sans MS"/>
              </a:rPr>
              <a:t> 2022</a:t>
            </a:r>
            <a:endParaRPr sz="6200">
              <a:highlight>
                <a:schemeClr val="dk1"/>
              </a:highlight>
            </a:endParaRPr>
          </a:p>
        </p:txBody>
      </p:sp>
      <p:sp>
        <p:nvSpPr>
          <p:cNvPr id="68" name="Google Shape;68;p13"/>
          <p:cNvSpPr txBox="1"/>
          <p:nvPr>
            <p:ph idx="1" type="subTitle"/>
          </p:nvPr>
        </p:nvSpPr>
        <p:spPr>
          <a:xfrm>
            <a:off x="347300" y="3359680"/>
            <a:ext cx="8222100" cy="4329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523"/>
              <a:buNone/>
            </a:pPr>
            <a:r>
              <a:rPr lang="es" sz="3140">
                <a:highlight>
                  <a:schemeClr val="dk1"/>
                </a:highlight>
                <a:latin typeface="Comic Sans MS"/>
                <a:ea typeface="Comic Sans MS"/>
                <a:cs typeface="Comic Sans MS"/>
                <a:sym typeface="Comic Sans MS"/>
              </a:rPr>
              <a:t>"El bibliotecario universitario integrado y la personalización de los servicios"</a:t>
            </a:r>
            <a:endParaRPr sz="4280">
              <a:highlight>
                <a:schemeClr val="dk1"/>
              </a:highlight>
            </a:endParaRPr>
          </a:p>
          <a:p>
            <a:pPr indent="0" lvl="0" marL="0" rtl="0" algn="l">
              <a:lnSpc>
                <a:spcPct val="80000"/>
              </a:lnSpc>
              <a:spcBef>
                <a:spcPts val="0"/>
              </a:spcBef>
              <a:spcAft>
                <a:spcPts val="0"/>
              </a:spcAft>
              <a:buSzPts val="523"/>
              <a:buNone/>
            </a:pPr>
            <a:r>
              <a:t/>
            </a:r>
            <a:endParaRPr sz="855"/>
          </a:p>
        </p:txBody>
      </p:sp>
      <p:pic>
        <p:nvPicPr>
          <p:cNvPr id="69" name="Google Shape;69;p13"/>
          <p:cNvPicPr preferRelativeResize="0"/>
          <p:nvPr/>
        </p:nvPicPr>
        <p:blipFill>
          <a:blip r:embed="rId3">
            <a:alphaModFix/>
          </a:blip>
          <a:stretch>
            <a:fillRect/>
          </a:stretch>
        </p:blipFill>
        <p:spPr>
          <a:xfrm>
            <a:off x="3463250" y="235450"/>
            <a:ext cx="1733550" cy="1685925"/>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520350" y="34157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
              <a:t>Sara Martínez Cardama</a:t>
            </a:r>
            <a:endParaRPr/>
          </a:p>
        </p:txBody>
      </p:sp>
      <p:sp>
        <p:nvSpPr>
          <p:cNvPr id="129" name="Google Shape;129;p22"/>
          <p:cNvSpPr txBox="1"/>
          <p:nvPr>
            <p:ph idx="2" type="body"/>
          </p:nvPr>
        </p:nvSpPr>
        <p:spPr>
          <a:xfrm>
            <a:off x="2895925" y="1782675"/>
            <a:ext cx="6016500" cy="3075600"/>
          </a:xfrm>
          <a:prstGeom prst="rect">
            <a:avLst/>
          </a:prstGeom>
        </p:spPr>
        <p:txBody>
          <a:bodyPr anchorCtr="0" anchor="t" bIns="91425" lIns="91425" spcFirstLastPara="1" rIns="91425" wrap="square" tIns="91425">
            <a:normAutofit fontScale="32500" lnSpcReduction="20000"/>
          </a:bodyPr>
          <a:lstStyle/>
          <a:p>
            <a:pPr indent="0" lvl="0" marL="0" rtl="0" algn="just">
              <a:lnSpc>
                <a:spcPct val="107916"/>
              </a:lnSpc>
              <a:spcBef>
                <a:spcPts val="0"/>
              </a:spcBef>
              <a:spcAft>
                <a:spcPts val="0"/>
              </a:spcAft>
              <a:buNone/>
            </a:pPr>
            <a:r>
              <a:rPr lang="es" sz="2818">
                <a:solidFill>
                  <a:srgbClr val="000000"/>
                </a:solidFill>
                <a:latin typeface="Calibri"/>
                <a:ea typeface="Calibri"/>
                <a:cs typeface="Calibri"/>
                <a:sym typeface="Calibri"/>
              </a:rPr>
              <a:t>Doctora con mención internacional y Premio extraordinario por la Universidad Carlos III. Master en investigación en Documentación por la Universidad Carlos III de Madrid (2009-2011) con Premio extraordinario fin de estudios. Diplomada y Licenciada en Documentación por la Universidad de A Coruña con Premio Nacional. También ha conseguido los Premios extraordinarios Fin de Carrera de la universidad de a Coruña y de la Comunidad Autónoma de Galicia en ambas titulaciones. Ha sido beneficiaria de una beca FPU del Ministerio de Educación para la formación de profesorado universitario, actualmente es docente visitante del Departamento de Biblioteconomía de la Universidad Carlos III. Acreditada por la ANECA de la figura de profesor Titular de Universidad.</a:t>
            </a:r>
            <a:endParaRPr sz="2818">
              <a:solidFill>
                <a:srgbClr val="000000"/>
              </a:solidFill>
              <a:latin typeface="Calibri"/>
              <a:ea typeface="Calibri"/>
              <a:cs typeface="Calibri"/>
              <a:sym typeface="Calibri"/>
            </a:endParaRPr>
          </a:p>
          <a:p>
            <a:pPr indent="0" lvl="0" marL="0" rtl="0" algn="just">
              <a:lnSpc>
                <a:spcPct val="107916"/>
              </a:lnSpc>
              <a:spcBef>
                <a:spcPts val="800"/>
              </a:spcBef>
              <a:spcAft>
                <a:spcPts val="0"/>
              </a:spcAft>
              <a:buNone/>
            </a:pPr>
            <a:r>
              <a:rPr lang="es" sz="2818">
                <a:solidFill>
                  <a:srgbClr val="000000"/>
                </a:solidFill>
                <a:latin typeface="Calibri"/>
                <a:ea typeface="Calibri"/>
                <a:cs typeface="Calibri"/>
                <a:sym typeface="Calibri"/>
              </a:rPr>
              <a:t>En su actividad docente, ha impartido asignaturas en español y en inglés en titulaciones de grado y postgrado de la Universidad Carlos III y cursos de especialización sobre diferentes materias relacionadas con la Información y la Documentación, organizados por diferentes entidades nacionales y extranjeras</a:t>
            </a:r>
            <a:endParaRPr sz="2818">
              <a:solidFill>
                <a:srgbClr val="000000"/>
              </a:solidFill>
              <a:latin typeface="Calibri"/>
              <a:ea typeface="Calibri"/>
              <a:cs typeface="Calibri"/>
              <a:sym typeface="Calibri"/>
            </a:endParaRPr>
          </a:p>
          <a:p>
            <a:pPr indent="0" lvl="0" marL="0" rtl="0" algn="just">
              <a:lnSpc>
                <a:spcPct val="107916"/>
              </a:lnSpc>
              <a:spcBef>
                <a:spcPts val="800"/>
              </a:spcBef>
              <a:spcAft>
                <a:spcPts val="0"/>
              </a:spcAft>
              <a:buNone/>
            </a:pPr>
            <a:r>
              <a:rPr lang="es" sz="2818">
                <a:solidFill>
                  <a:srgbClr val="000000"/>
                </a:solidFill>
                <a:latin typeface="Calibri"/>
                <a:ea typeface="Calibri"/>
                <a:cs typeface="Calibri"/>
                <a:sym typeface="Calibri"/>
              </a:rPr>
              <a:t>En lo que respecta a su actividad investigadora, es miembro del grupo de investigación ACROPOLIS. Sus principales líneas de investigación son: las bibliotecas y sus servicios, las políticas públicas de Información y la Transparencia. Sobre estos temas ha publicado artículos en revistas nacionales e internacionales con factor de impacto, indexadas en Journal Citation Reports, Scopus, MIAR y catálogo LATINDEX. Ha sido autora y coautora de capítulos de libros publicados por editoriales de prestigio como Tecnos, Pirámide, Gedisa o Tirant Lo Blanch. Participa de manera activa en proyectos nacionales e internacionales de carácter competitivo. Ha sido revisora de 10 revistas nacionales e internacionales.</a:t>
            </a:r>
            <a:endParaRPr sz="2818">
              <a:solidFill>
                <a:srgbClr val="000000"/>
              </a:solidFill>
              <a:latin typeface="Calibri"/>
              <a:ea typeface="Calibri"/>
              <a:cs typeface="Calibri"/>
              <a:sym typeface="Calibri"/>
            </a:endParaRPr>
          </a:p>
          <a:p>
            <a:pPr indent="0" lvl="0" marL="0" rtl="0" algn="just">
              <a:lnSpc>
                <a:spcPct val="107916"/>
              </a:lnSpc>
              <a:spcBef>
                <a:spcPts val="800"/>
              </a:spcBef>
              <a:spcAft>
                <a:spcPts val="0"/>
              </a:spcAft>
              <a:buNone/>
            </a:pPr>
            <a:r>
              <a:rPr lang="es" sz="2818">
                <a:solidFill>
                  <a:srgbClr val="000000"/>
                </a:solidFill>
                <a:latin typeface="Calibri"/>
                <a:ea typeface="Calibri"/>
                <a:cs typeface="Calibri"/>
                <a:sym typeface="Calibri"/>
              </a:rPr>
              <a:t>En el ámbito de gestión universitaria, ha sido secretaria académica del Departamento de Biblioteconomía y Documentación desde 2016 y secretaria académica del Instituto Universitario Agustín Millares desde 2019.</a:t>
            </a:r>
            <a:endParaRPr sz="2818">
              <a:solidFill>
                <a:srgbClr val="000000"/>
              </a:solidFill>
              <a:latin typeface="Calibri"/>
              <a:ea typeface="Calibri"/>
              <a:cs typeface="Calibri"/>
              <a:sym typeface="Calibri"/>
            </a:endParaRPr>
          </a:p>
          <a:p>
            <a:pPr indent="0" lvl="0" marL="0" rtl="0" algn="l">
              <a:spcBef>
                <a:spcPts val="800"/>
              </a:spcBef>
              <a:spcAft>
                <a:spcPts val="1200"/>
              </a:spcAft>
              <a:buNone/>
            </a:pPr>
            <a:r>
              <a:t/>
            </a:r>
            <a:endParaRPr/>
          </a:p>
        </p:txBody>
      </p:sp>
      <p:pic>
        <p:nvPicPr>
          <p:cNvPr id="130" name="Google Shape;130;p22"/>
          <p:cNvPicPr preferRelativeResize="0"/>
          <p:nvPr/>
        </p:nvPicPr>
        <p:blipFill>
          <a:blip r:embed="rId3">
            <a:alphaModFix/>
          </a:blip>
          <a:stretch>
            <a:fillRect/>
          </a:stretch>
        </p:blipFill>
        <p:spPr>
          <a:xfrm>
            <a:off x="127250" y="1782663"/>
            <a:ext cx="2508175" cy="29830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3000">
                <a:highlight>
                  <a:schemeClr val="dk1"/>
                </a:highlight>
                <a:latin typeface="Arial"/>
                <a:ea typeface="Arial"/>
                <a:cs typeface="Arial"/>
                <a:sym typeface="Arial"/>
              </a:rPr>
              <a:t>Taller: Yo integro, Tú integras, Él/Ella integra…¡Nosotros Integramos!</a:t>
            </a:r>
            <a:endParaRPr sz="3000">
              <a:highlight>
                <a:schemeClr val="dk1"/>
              </a:highlight>
            </a:endParaRPr>
          </a:p>
        </p:txBody>
      </p:sp>
      <p:sp>
        <p:nvSpPr>
          <p:cNvPr id="136" name="Google Shape;136;p23"/>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5503025" y="358350"/>
            <a:ext cx="27870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
              <a:t>Erika Serafín</a:t>
            </a:r>
            <a:endParaRPr/>
          </a:p>
        </p:txBody>
      </p:sp>
      <p:sp>
        <p:nvSpPr>
          <p:cNvPr id="142" name="Google Shape;142;p24"/>
          <p:cNvSpPr txBox="1"/>
          <p:nvPr>
            <p:ph idx="1" type="body"/>
          </p:nvPr>
        </p:nvSpPr>
        <p:spPr>
          <a:xfrm>
            <a:off x="146950" y="1919075"/>
            <a:ext cx="2334000" cy="3224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s"/>
              <a:t>Lic. en Bibliotecología y documentación por la UNC.</a:t>
            </a:r>
            <a:endParaRPr/>
          </a:p>
          <a:p>
            <a:pPr indent="0" lvl="0" marL="0" rtl="0" algn="l">
              <a:spcBef>
                <a:spcPts val="1200"/>
              </a:spcBef>
              <a:spcAft>
                <a:spcPts val="0"/>
              </a:spcAft>
              <a:buNone/>
            </a:pPr>
            <a:r>
              <a:rPr lang="es"/>
              <a:t>Representa en ABUC  a la UCC.</a:t>
            </a:r>
            <a:endParaRPr/>
          </a:p>
          <a:p>
            <a:pPr indent="0" lvl="0" marL="0" rtl="0" algn="l">
              <a:spcBef>
                <a:spcPts val="1200"/>
              </a:spcBef>
              <a:spcAft>
                <a:spcPts val="0"/>
              </a:spcAft>
              <a:buNone/>
            </a:pPr>
            <a:r>
              <a:rPr lang="es"/>
              <a:t>Docente de la escuela de Bibliotecología .UNC.</a:t>
            </a:r>
            <a:endParaRPr/>
          </a:p>
          <a:p>
            <a:pPr indent="0" lvl="0" marL="0" rtl="0" algn="l">
              <a:spcBef>
                <a:spcPts val="1200"/>
              </a:spcBef>
              <a:spcAft>
                <a:spcPts val="0"/>
              </a:spcAft>
              <a:buNone/>
            </a:pPr>
            <a:r>
              <a:rPr lang="es"/>
              <a:t>Tiene a su cargo el proceso de Gestión de calidad en el Sistema de </a:t>
            </a:r>
            <a:r>
              <a:rPr lang="es"/>
              <a:t>Bibliotecas</a:t>
            </a:r>
            <a:r>
              <a:rPr lang="es"/>
              <a:t> de la UCC</a:t>
            </a:r>
            <a:endParaRPr/>
          </a:p>
          <a:p>
            <a:pPr indent="0" lvl="0" marL="0" rtl="0" algn="l">
              <a:spcBef>
                <a:spcPts val="1200"/>
              </a:spcBef>
              <a:spcAft>
                <a:spcPts val="1200"/>
              </a:spcAft>
              <a:buNone/>
            </a:pPr>
            <a:r>
              <a:rPr lang="es"/>
              <a:t>Coautora del libro: Biblioteca escolar: Usuarios y servicios. </a:t>
            </a:r>
            <a:endParaRPr/>
          </a:p>
        </p:txBody>
      </p:sp>
      <p:sp>
        <p:nvSpPr>
          <p:cNvPr id="143" name="Google Shape;143;p24"/>
          <p:cNvSpPr txBox="1"/>
          <p:nvPr>
            <p:ph type="title"/>
          </p:nvPr>
        </p:nvSpPr>
        <p:spPr>
          <a:xfrm>
            <a:off x="728050" y="444825"/>
            <a:ext cx="27870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
              <a:t>Marcela Verde</a:t>
            </a:r>
            <a:endParaRPr/>
          </a:p>
        </p:txBody>
      </p:sp>
      <p:pic>
        <p:nvPicPr>
          <p:cNvPr id="144" name="Google Shape;144;p24"/>
          <p:cNvPicPr preferRelativeResize="0"/>
          <p:nvPr/>
        </p:nvPicPr>
        <p:blipFill rotWithShape="1">
          <a:blip r:embed="rId3">
            <a:alphaModFix/>
          </a:blip>
          <a:srcRect b="13129" l="7798" r="18558" t="6908"/>
          <a:stretch/>
        </p:blipFill>
        <p:spPr>
          <a:xfrm>
            <a:off x="2895925" y="1806700"/>
            <a:ext cx="3328148" cy="2710199"/>
          </a:xfrm>
          <a:prstGeom prst="rect">
            <a:avLst/>
          </a:prstGeom>
          <a:noFill/>
          <a:ln>
            <a:noFill/>
          </a:ln>
        </p:spPr>
      </p:pic>
      <p:sp>
        <p:nvSpPr>
          <p:cNvPr id="145" name="Google Shape;145;p24"/>
          <p:cNvSpPr txBox="1"/>
          <p:nvPr/>
        </p:nvSpPr>
        <p:spPr>
          <a:xfrm>
            <a:off x="6224075" y="1806700"/>
            <a:ext cx="2961000" cy="337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100"/>
              <a:t>  </a:t>
            </a:r>
            <a:r>
              <a:rPr lang="es" sz="1300">
                <a:solidFill>
                  <a:schemeClr val="lt2"/>
                </a:solidFill>
                <a:latin typeface="Roboto"/>
                <a:ea typeface="Roboto"/>
                <a:cs typeface="Roboto"/>
                <a:sym typeface="Roboto"/>
              </a:rPr>
              <a:t>Como bibliotecóloga de vocación y formación cada día me propongo generar espacios de encuentro para que datos y personas se potencien.</a:t>
            </a:r>
            <a:endParaRPr sz="1300">
              <a:solidFill>
                <a:schemeClr val="lt2"/>
              </a:solidFill>
              <a:latin typeface="Roboto"/>
              <a:ea typeface="Roboto"/>
              <a:cs typeface="Roboto"/>
              <a:sym typeface="Roboto"/>
            </a:endParaRPr>
          </a:p>
          <a:p>
            <a:pPr indent="0" lvl="0" marL="0" rtl="0" algn="l">
              <a:lnSpc>
                <a:spcPct val="115000"/>
              </a:lnSpc>
              <a:spcBef>
                <a:spcPts val="0"/>
              </a:spcBef>
              <a:spcAft>
                <a:spcPts val="0"/>
              </a:spcAft>
              <a:buNone/>
            </a:pPr>
            <a:r>
              <a:rPr lang="es" sz="1300">
                <a:solidFill>
                  <a:schemeClr val="lt2"/>
                </a:solidFill>
                <a:latin typeface="Roboto"/>
                <a:ea typeface="Roboto"/>
                <a:cs typeface="Roboto"/>
                <a:sym typeface="Roboto"/>
              </a:rPr>
              <a:t>  </a:t>
            </a:r>
            <a:r>
              <a:rPr lang="es" sz="1300">
                <a:solidFill>
                  <a:schemeClr val="lt2"/>
                </a:solidFill>
                <a:latin typeface="Roboto"/>
                <a:ea typeface="Roboto"/>
                <a:cs typeface="Roboto"/>
                <a:sym typeface="Roboto"/>
              </a:rPr>
              <a:t>Veo a esta</a:t>
            </a:r>
            <a:r>
              <a:rPr lang="es" sz="1300">
                <a:solidFill>
                  <a:schemeClr val="lt2"/>
                </a:solidFill>
                <a:latin typeface="Roboto"/>
                <a:ea typeface="Roboto"/>
                <a:cs typeface="Roboto"/>
                <a:sym typeface="Roboto"/>
              </a:rPr>
              <a:t> sinergia como el motor de la innovación, del avance científico-tecnológico, del crecimiento humano, el cambio social, la disminución de brechas y la conquista de sueños.</a:t>
            </a:r>
            <a:endParaRPr sz="1300">
              <a:solidFill>
                <a:schemeClr val="lt2"/>
              </a:solidFill>
              <a:latin typeface="Roboto"/>
              <a:ea typeface="Roboto"/>
              <a:cs typeface="Roboto"/>
              <a:sym typeface="Roboto"/>
            </a:endParaRPr>
          </a:p>
          <a:p>
            <a:pPr indent="0" lvl="0" marL="0" rtl="0" algn="l">
              <a:lnSpc>
                <a:spcPct val="115000"/>
              </a:lnSpc>
              <a:spcBef>
                <a:spcPts val="0"/>
              </a:spcBef>
              <a:spcAft>
                <a:spcPts val="0"/>
              </a:spcAft>
              <a:buNone/>
            </a:pPr>
            <a:r>
              <a:rPr lang="es" sz="1300">
                <a:solidFill>
                  <a:schemeClr val="lt2"/>
                </a:solidFill>
                <a:latin typeface="Roboto"/>
                <a:ea typeface="Roboto"/>
                <a:cs typeface="Roboto"/>
                <a:sym typeface="Roboto"/>
              </a:rPr>
              <a:t>  Este propósito  personal me vincula con los desafíos profesionales de coordinar ABUC y ser la responsable de Biblioteca Campus, UES21.</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ctrTitle"/>
          </p:nvPr>
        </p:nvSpPr>
        <p:spPr>
          <a:xfrm>
            <a:off x="535175" y="436975"/>
            <a:ext cx="8222100" cy="9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Padlet Taller</a:t>
            </a:r>
            <a:endParaRPr/>
          </a:p>
        </p:txBody>
      </p:sp>
      <p:pic>
        <p:nvPicPr>
          <p:cNvPr id="151" name="Google Shape;151;p25"/>
          <p:cNvPicPr preferRelativeResize="0"/>
          <p:nvPr/>
        </p:nvPicPr>
        <p:blipFill>
          <a:blip r:embed="rId3">
            <a:alphaModFix/>
          </a:blip>
          <a:stretch>
            <a:fillRect/>
          </a:stretch>
        </p:blipFill>
        <p:spPr>
          <a:xfrm>
            <a:off x="3190275" y="1370568"/>
            <a:ext cx="3091750" cy="3091750"/>
          </a:xfrm>
          <a:prstGeom prst="rect">
            <a:avLst/>
          </a:prstGeom>
          <a:noFill/>
          <a:ln>
            <a:noFill/>
          </a:ln>
        </p:spPr>
      </p:pic>
      <p:sp>
        <p:nvSpPr>
          <p:cNvPr id="152" name="Google Shape;152;p25"/>
          <p:cNvSpPr txBox="1"/>
          <p:nvPr/>
        </p:nvSpPr>
        <p:spPr>
          <a:xfrm>
            <a:off x="2649800" y="4556800"/>
            <a:ext cx="41727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100"/>
              <a:t> Enlace directo: https://padlet.com/bibunivcba/yktmr59yeqa5xhxf</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ctrTitle"/>
          </p:nvPr>
        </p:nvSpPr>
        <p:spPr>
          <a:xfrm>
            <a:off x="537475" y="684325"/>
            <a:ext cx="8222100" cy="253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3000">
                <a:highlight>
                  <a:schemeClr val="dk1"/>
                </a:highlight>
                <a:latin typeface="Arial"/>
                <a:ea typeface="Arial"/>
                <a:cs typeface="Arial"/>
                <a:sym typeface="Arial"/>
              </a:rPr>
              <a:t>"Cuando la unión hace la fuerza" </a:t>
            </a:r>
            <a:endParaRPr sz="3000">
              <a:highlight>
                <a:schemeClr val="dk1"/>
              </a:highlight>
              <a:latin typeface="Arial"/>
              <a:ea typeface="Arial"/>
              <a:cs typeface="Arial"/>
              <a:sym typeface="Arial"/>
            </a:endParaRPr>
          </a:p>
          <a:p>
            <a:pPr indent="0" lvl="0" marL="0" rtl="0" algn="ctr">
              <a:spcBef>
                <a:spcPts val="0"/>
              </a:spcBef>
              <a:spcAft>
                <a:spcPts val="0"/>
              </a:spcAft>
              <a:buNone/>
            </a:pPr>
            <a:r>
              <a:rPr lang="es" sz="2900">
                <a:highlight>
                  <a:schemeClr val="dk1"/>
                </a:highlight>
                <a:latin typeface="Arial"/>
                <a:ea typeface="Arial"/>
                <a:cs typeface="Arial"/>
                <a:sym typeface="Arial"/>
              </a:rPr>
              <a:t>Experiencias colaborativas Biblioteca Dr. Antonio Lamberghini de la Universidad Tecnológica Nacional Facultad Regional San Francisco Córdoba.</a:t>
            </a:r>
            <a:endParaRPr sz="2900">
              <a:highlight>
                <a:schemeClr val="dk1"/>
              </a:highlight>
            </a:endParaRPr>
          </a:p>
        </p:txBody>
      </p:sp>
      <p:sp>
        <p:nvSpPr>
          <p:cNvPr id="158" name="Google Shape;158;p26"/>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
              <a:t>Silvana Carrizo</a:t>
            </a:r>
            <a:endParaRPr/>
          </a:p>
        </p:txBody>
      </p:sp>
      <p:sp>
        <p:nvSpPr>
          <p:cNvPr id="164" name="Google Shape;164;p27"/>
          <p:cNvSpPr txBox="1"/>
          <p:nvPr>
            <p:ph idx="1" type="body"/>
          </p:nvPr>
        </p:nvSpPr>
        <p:spPr>
          <a:xfrm>
            <a:off x="226075" y="1475825"/>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5" name="Google Shape;165;p27"/>
          <p:cNvPicPr preferRelativeResize="0"/>
          <p:nvPr/>
        </p:nvPicPr>
        <p:blipFill rotWithShape="1">
          <a:blip r:embed="rId3">
            <a:alphaModFix/>
          </a:blip>
          <a:srcRect b="30303" l="32396" r="23693" t="0"/>
          <a:stretch/>
        </p:blipFill>
        <p:spPr>
          <a:xfrm>
            <a:off x="341575" y="1721575"/>
            <a:ext cx="2692501" cy="2671989"/>
          </a:xfrm>
          <a:prstGeom prst="rect">
            <a:avLst/>
          </a:prstGeom>
          <a:noFill/>
          <a:ln>
            <a:noFill/>
          </a:ln>
        </p:spPr>
      </p:pic>
      <p:sp>
        <p:nvSpPr>
          <p:cNvPr id="166" name="Google Shape;166;p27"/>
          <p:cNvSpPr txBox="1"/>
          <p:nvPr/>
        </p:nvSpPr>
        <p:spPr>
          <a:xfrm>
            <a:off x="3516075" y="261200"/>
            <a:ext cx="5465100" cy="4686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s" sz="1250"/>
              <a:t>Bibliotecóloga y Bibliotecaria auxiliar por el Instituto de Formación Docente y Técnica N°8, de la ciudad de La Plata (Bs.As.) en el año 2007. </a:t>
            </a:r>
            <a:endParaRPr sz="1250"/>
          </a:p>
          <a:p>
            <a:pPr indent="0" lvl="0" marL="0" rtl="0" algn="just">
              <a:lnSpc>
                <a:spcPct val="115000"/>
              </a:lnSpc>
              <a:spcBef>
                <a:spcPts val="1200"/>
              </a:spcBef>
              <a:spcAft>
                <a:spcPts val="0"/>
              </a:spcAft>
              <a:buNone/>
            </a:pPr>
            <a:r>
              <a:rPr lang="es" sz="1250"/>
              <a:t>Es Analista de Sistemas de Información recibida en el año 2000, en la UTN San Francisco, ha realizado diversas tareas administrativas en distintas </a:t>
            </a:r>
            <a:r>
              <a:rPr lang="es" sz="1250"/>
              <a:t>dependencias gubernamentales</a:t>
            </a:r>
            <a:r>
              <a:rPr lang="es" sz="1250"/>
              <a:t> y de ONGs. </a:t>
            </a:r>
            <a:endParaRPr sz="1250"/>
          </a:p>
          <a:p>
            <a:pPr indent="0" lvl="0" marL="0" rtl="0" algn="just">
              <a:lnSpc>
                <a:spcPct val="115000"/>
              </a:lnSpc>
              <a:spcBef>
                <a:spcPts val="1200"/>
              </a:spcBef>
              <a:spcAft>
                <a:spcPts val="0"/>
              </a:spcAft>
              <a:buNone/>
            </a:pPr>
            <a:r>
              <a:rPr lang="es" sz="1250"/>
              <a:t>Se desempeña, desde el año 1996, en la Biblioteca Universitaria “Dr. Antonio Lamberghini” de la Universidad Tecnológica Nacional, Facultad Regional San Francisco (Córdoba), en la actualidad a cargo de la Jefatura de la misma. </a:t>
            </a:r>
            <a:endParaRPr sz="1250"/>
          </a:p>
          <a:p>
            <a:pPr indent="0" lvl="0" marL="0" rtl="0" algn="just">
              <a:lnSpc>
                <a:spcPct val="115000"/>
              </a:lnSpc>
              <a:spcBef>
                <a:spcPts val="1200"/>
              </a:spcBef>
              <a:spcAft>
                <a:spcPts val="0"/>
              </a:spcAft>
              <a:buNone/>
            </a:pPr>
            <a:r>
              <a:rPr lang="es" sz="1250"/>
              <a:t>Es miembro activa del Acuerdo de Bibliotecas Universitarias de Córdoba desde el año 2001, participando como organizadora de eventos, expositora, coeditora del boletín electrónico y siendo Coordinadora Ejecutiva de la Comisión Técnica del ABUC durante los años 2011, 2012 y 2018. </a:t>
            </a:r>
            <a:endParaRPr sz="1250"/>
          </a:p>
          <a:p>
            <a:pPr indent="0" lvl="0" marL="0" rtl="0" algn="just">
              <a:lnSpc>
                <a:spcPct val="115000"/>
              </a:lnSpc>
              <a:spcBef>
                <a:spcPts val="1200"/>
              </a:spcBef>
              <a:spcAft>
                <a:spcPts val="0"/>
              </a:spcAft>
              <a:buNone/>
            </a:pPr>
            <a:r>
              <a:rPr lang="es" sz="1250"/>
              <a:t>Es miembro de la Red de Bibliotecas de las UTNs, desde el año 2013. </a:t>
            </a:r>
            <a:endParaRPr sz="1250"/>
          </a:p>
          <a:p>
            <a:pPr indent="0" lvl="0" marL="0" rtl="0" algn="just">
              <a:lnSpc>
                <a:spcPct val="115000"/>
              </a:lnSpc>
              <a:spcBef>
                <a:spcPts val="1200"/>
              </a:spcBef>
              <a:spcAft>
                <a:spcPts val="1200"/>
              </a:spcAft>
              <a:buNone/>
            </a:pPr>
            <a:r>
              <a:rPr lang="es" sz="1250"/>
              <a:t>Ha participado en convenios y actividades de difusión con distintas instituciones bibliotecarias de la ciudad de San Francisco.</a:t>
            </a:r>
            <a:endParaRPr sz="15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3000">
                <a:highlight>
                  <a:schemeClr val="dk1"/>
                </a:highlight>
                <a:latin typeface="Arial"/>
                <a:ea typeface="Arial"/>
                <a:cs typeface="Arial"/>
                <a:sym typeface="Arial"/>
              </a:rPr>
              <a:t>“Alianzas internas para la integración estratégica de la biblioteca: el caso del Sistema de Bibliotecas de la Universidad Católica de Córdoba” </a:t>
            </a:r>
            <a:endParaRPr sz="3000">
              <a:highlight>
                <a:schemeClr val="dk1"/>
              </a:highlight>
            </a:endParaRPr>
          </a:p>
        </p:txBody>
      </p:sp>
      <p:sp>
        <p:nvSpPr>
          <p:cNvPr id="172" name="Google Shape;172;p28"/>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
              <a:t>Sandra Gisela Martín</a:t>
            </a:r>
            <a:endParaRPr/>
          </a:p>
        </p:txBody>
      </p:sp>
      <p:sp>
        <p:nvSpPr>
          <p:cNvPr id="178" name="Google Shape;178;p29"/>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9" name="Google Shape;179;p29"/>
          <p:cNvPicPr preferRelativeResize="0"/>
          <p:nvPr/>
        </p:nvPicPr>
        <p:blipFill rotWithShape="1">
          <a:blip r:embed="rId3">
            <a:alphaModFix/>
          </a:blip>
          <a:srcRect b="8949" l="0" r="0" t="8949"/>
          <a:stretch/>
        </p:blipFill>
        <p:spPr>
          <a:xfrm>
            <a:off x="347425" y="1465800"/>
            <a:ext cx="2565300" cy="3070650"/>
          </a:xfrm>
          <a:prstGeom prst="rect">
            <a:avLst/>
          </a:prstGeom>
          <a:noFill/>
          <a:ln>
            <a:noFill/>
          </a:ln>
        </p:spPr>
      </p:pic>
      <p:sp>
        <p:nvSpPr>
          <p:cNvPr id="180" name="Google Shape;180;p29"/>
          <p:cNvSpPr txBox="1"/>
          <p:nvPr/>
        </p:nvSpPr>
        <p:spPr>
          <a:xfrm>
            <a:off x="3466450" y="129675"/>
            <a:ext cx="54894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latin typeface="Verdana"/>
                <a:ea typeface="Verdana"/>
                <a:cs typeface="Verdana"/>
                <a:sym typeface="Verdana"/>
              </a:rPr>
              <a:t>Doctora de la Universidad de Buenos Aires, Área: Bibliotecología y Documentación. </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Máster en Documentación Digital por la Universidad Pompeu Fabra, España. </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Licenciada en Informática por la Universidad Empresarial Siglo 21, Córdoba, Argentina y Licenciada en Bibliotecología y Documentación por la Universidad Nacional de Córdoba (UNC), Argentina.</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Se desempeña desde el año 2003 como Directora del Sistema de Bibliotecas de la Universidad Católica de Córdoba.</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Profesora Titular por concurso de las asignaturas: Fuentes y Servicios de Información II y Sistemas Informáticos de la Licenciatura en Bibliotecología de la Universidad Nacional de Córdoba. </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Docente de postgrado en varias carreras de doctorado, maestrías y especializaciones.</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Docente investigadoras categoría 3 del Programa Nacional de Docentes Investigadores del Ministerio de Educación de la Nación.</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Ha dictado numerosos cursos de formación docente y extracurriculares sobre búsquedas y recuperación de la información, producción científica, citas y referencias bibliográficas en la escritura académica. </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Miembro del Comité de Tesinas de la licenciatura en Bibliotecología de la Universidad Nacional del Litoral y  evaluadora y directora de diferentes trabajos finales de licenciatura.</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Consultora externa de CONEAU (Comisión Nacional de Evaluación y Acreditación Universitaria) por el área Bibliotecas.</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Coordinadora ejecutiva del Acuerdo de Bibliotecas Universitarias de la Provincia de Córdoba (ABUC) en los períodos 2003-2005 y 2016-2017.</a:t>
            </a:r>
            <a:endParaRPr sz="1100">
              <a:latin typeface="Verdana"/>
              <a:ea typeface="Verdana"/>
              <a:cs typeface="Verdana"/>
              <a:sym typeface="Verdana"/>
            </a:endParaRPr>
          </a:p>
          <a:p>
            <a:pPr indent="0" lvl="0" marL="0" rtl="0" algn="l">
              <a:spcBef>
                <a:spcPts val="0"/>
              </a:spcBef>
              <a:spcAft>
                <a:spcPts val="0"/>
              </a:spcAft>
              <a:buNone/>
            </a:pPr>
            <a:r>
              <a:rPr lang="es" sz="1100">
                <a:latin typeface="Verdana"/>
                <a:ea typeface="Verdana"/>
                <a:cs typeface="Verdana"/>
                <a:sym typeface="Verdana"/>
              </a:rPr>
              <a:t>Autora de numerosos artículos científicos y del libro: Metadatos para la descripción de recursos electrónicos en línea: análisis y comparación.</a:t>
            </a:r>
            <a:endParaRPr sz="11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
              <a:t>¡Gracias</a:t>
            </a:r>
            <a:r>
              <a:rPr lang="es"/>
              <a:t> por acompañarnos!</a:t>
            </a:r>
            <a:endParaRPr/>
          </a:p>
        </p:txBody>
      </p:sp>
      <p:sp>
        <p:nvSpPr>
          <p:cNvPr id="186" name="Google Shape;186;p30"/>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3000">
                <a:highlight>
                  <a:schemeClr val="dk1"/>
                </a:highlight>
                <a:latin typeface="Arial"/>
                <a:ea typeface="Arial"/>
                <a:cs typeface="Arial"/>
                <a:sym typeface="Arial"/>
              </a:rPr>
              <a:t> “Bibliotecarios integrados en la comunidad universitaria: hacia una modalidad más colaborativa en los servicios.” </a:t>
            </a:r>
            <a:endParaRPr sz="6700">
              <a:highlight>
                <a:schemeClr val="dk1"/>
              </a:highlight>
            </a:endParaRPr>
          </a:p>
        </p:txBody>
      </p:sp>
      <p:sp>
        <p:nvSpPr>
          <p:cNvPr id="75" name="Google Shape;75;p14"/>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02750" y="3410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4100"/>
              <a:t>Silvina Angelozzi</a:t>
            </a:r>
            <a:endParaRPr sz="4100"/>
          </a:p>
        </p:txBody>
      </p:sp>
      <p:sp>
        <p:nvSpPr>
          <p:cNvPr id="81" name="Google Shape;81;p15"/>
          <p:cNvSpPr txBox="1"/>
          <p:nvPr>
            <p:ph idx="1" type="body"/>
          </p:nvPr>
        </p:nvSpPr>
        <p:spPr>
          <a:xfrm>
            <a:off x="2826775" y="1711625"/>
            <a:ext cx="5867100" cy="3302400"/>
          </a:xfrm>
          <a:prstGeom prst="rect">
            <a:avLst/>
          </a:prstGeom>
        </p:spPr>
        <p:txBody>
          <a:bodyPr anchorCtr="0" anchor="t" bIns="91425" lIns="91425" spcFirstLastPara="1" rIns="91425" wrap="square" tIns="91425">
            <a:noAutofit/>
          </a:bodyPr>
          <a:lstStyle/>
          <a:p>
            <a:pPr indent="0" lvl="0" marL="0" rtl="0" algn="just">
              <a:lnSpc>
                <a:spcPct val="107916"/>
              </a:lnSpc>
              <a:spcBef>
                <a:spcPts val="0"/>
              </a:spcBef>
              <a:spcAft>
                <a:spcPts val="0"/>
              </a:spcAft>
              <a:buNone/>
            </a:pPr>
            <a:r>
              <a:rPr lang="es" sz="1600">
                <a:solidFill>
                  <a:srgbClr val="000000"/>
                </a:solidFill>
                <a:latin typeface="Calibri"/>
                <a:ea typeface="Calibri"/>
                <a:cs typeface="Calibri"/>
                <a:sym typeface="Calibri"/>
              </a:rPr>
              <a:t>Doctora en Comunicación Social por la Universidad Nacional de Córdoba.</a:t>
            </a:r>
            <a:endParaRPr sz="1600">
              <a:solidFill>
                <a:srgbClr val="000000"/>
              </a:solidFill>
              <a:latin typeface="Calibri"/>
              <a:ea typeface="Calibri"/>
              <a:cs typeface="Calibri"/>
              <a:sym typeface="Calibri"/>
            </a:endParaRPr>
          </a:p>
          <a:p>
            <a:pPr indent="0" lvl="0" marL="0" rtl="0" algn="just">
              <a:lnSpc>
                <a:spcPct val="107916"/>
              </a:lnSpc>
              <a:spcBef>
                <a:spcPts val="800"/>
              </a:spcBef>
              <a:spcAft>
                <a:spcPts val="0"/>
              </a:spcAft>
              <a:buNone/>
            </a:pPr>
            <a:r>
              <a:rPr lang="es" sz="1600">
                <a:solidFill>
                  <a:srgbClr val="000000"/>
                </a:solidFill>
                <a:latin typeface="Calibri"/>
                <a:ea typeface="Calibri"/>
                <a:cs typeface="Calibri"/>
                <a:sym typeface="Calibri"/>
              </a:rPr>
              <a:t>Licenciada en Bibliotecología y Documentación, egresada de la Escuela de Bibliotecología de la Universidad Nacional de Córdoba.</a:t>
            </a:r>
            <a:endParaRPr sz="1600">
              <a:solidFill>
                <a:srgbClr val="000000"/>
              </a:solidFill>
              <a:latin typeface="Calibri"/>
              <a:ea typeface="Calibri"/>
              <a:cs typeface="Calibri"/>
              <a:sym typeface="Calibri"/>
            </a:endParaRPr>
          </a:p>
          <a:p>
            <a:pPr indent="0" lvl="0" marL="0" rtl="0" algn="just">
              <a:lnSpc>
                <a:spcPct val="107916"/>
              </a:lnSpc>
              <a:spcBef>
                <a:spcPts val="800"/>
              </a:spcBef>
              <a:spcAft>
                <a:spcPts val="0"/>
              </a:spcAft>
              <a:buNone/>
            </a:pPr>
            <a:r>
              <a:rPr lang="es" sz="1600">
                <a:solidFill>
                  <a:srgbClr val="000000"/>
                </a:solidFill>
                <a:latin typeface="Calibri"/>
                <a:ea typeface="Calibri"/>
                <a:cs typeface="Calibri"/>
                <a:sym typeface="Calibri"/>
              </a:rPr>
              <a:t>Se desempeña actualmente como Profesora Titular por concurso e investigadora en la Escuela de Bibliotecología, donde es docente desde 1995.</a:t>
            </a:r>
            <a:endParaRPr sz="1600">
              <a:solidFill>
                <a:srgbClr val="000000"/>
              </a:solidFill>
              <a:latin typeface="Calibri"/>
              <a:ea typeface="Calibri"/>
              <a:cs typeface="Calibri"/>
              <a:sym typeface="Calibri"/>
            </a:endParaRPr>
          </a:p>
          <a:p>
            <a:pPr indent="0" lvl="0" marL="0" rtl="0" algn="just">
              <a:lnSpc>
                <a:spcPct val="107916"/>
              </a:lnSpc>
              <a:spcBef>
                <a:spcPts val="800"/>
              </a:spcBef>
              <a:spcAft>
                <a:spcPts val="800"/>
              </a:spcAft>
              <a:buNone/>
            </a:pPr>
            <a:r>
              <a:rPr lang="es" sz="1600">
                <a:solidFill>
                  <a:srgbClr val="000000"/>
                </a:solidFill>
                <a:latin typeface="Calibri"/>
                <a:ea typeface="Calibri"/>
                <a:cs typeface="Calibri"/>
                <a:sym typeface="Calibri"/>
              </a:rPr>
              <a:t>Fue Directora de la Biblioteca Central de la Universidad Blas Pascal de Córdoba en el período 2003-2010. Ha sido coordinadora de la red de Bibliotecas Universitarias de la Provincia de Córdoba (ABUC), en el período 2006-2009. </a:t>
            </a:r>
            <a:endParaRPr sz="2300"/>
          </a:p>
        </p:txBody>
      </p:sp>
      <p:pic>
        <p:nvPicPr>
          <p:cNvPr id="82" name="Google Shape;82;p15"/>
          <p:cNvPicPr preferRelativeResize="0"/>
          <p:nvPr/>
        </p:nvPicPr>
        <p:blipFill>
          <a:blip r:embed="rId3">
            <a:alphaModFix/>
          </a:blip>
          <a:stretch>
            <a:fillRect/>
          </a:stretch>
        </p:blipFill>
        <p:spPr>
          <a:xfrm>
            <a:off x="471900" y="1875875"/>
            <a:ext cx="2174749" cy="289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ctrTitle"/>
          </p:nvPr>
        </p:nvSpPr>
        <p:spPr>
          <a:xfrm>
            <a:off x="390525" y="1426350"/>
            <a:ext cx="8222100" cy="132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3000">
                <a:highlight>
                  <a:schemeClr val="dk1"/>
                </a:highlight>
                <a:latin typeface="Arial"/>
                <a:ea typeface="Arial"/>
                <a:cs typeface="Arial"/>
                <a:sym typeface="Arial"/>
              </a:rPr>
              <a:t>“Personalización de los servicios y la experiencia de usuario: caso CRAI Universidad del Rosario"</a:t>
            </a:r>
            <a:endParaRPr sz="6700">
              <a:highlight>
                <a:schemeClr val="dk1"/>
              </a:highlight>
            </a:endParaRPr>
          </a:p>
        </p:txBody>
      </p:sp>
      <p:sp>
        <p:nvSpPr>
          <p:cNvPr id="88" name="Google Shape;88;p16"/>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just">
              <a:lnSpc>
                <a:spcPct val="115000"/>
              </a:lnSpc>
              <a:spcBef>
                <a:spcPts val="0"/>
              </a:spcBef>
              <a:spcAft>
                <a:spcPts val="1000"/>
              </a:spcAft>
              <a:buNone/>
            </a:pPr>
            <a:r>
              <a:rPr b="1" lang="es" sz="2600">
                <a:latin typeface="Calibri"/>
                <a:ea typeface="Calibri"/>
                <a:cs typeface="Calibri"/>
                <a:sym typeface="Calibri"/>
              </a:rPr>
              <a:t>Malgorzata Lisowska</a:t>
            </a:r>
            <a:endParaRPr sz="3900"/>
          </a:p>
        </p:txBody>
      </p:sp>
      <p:sp>
        <p:nvSpPr>
          <p:cNvPr id="94" name="Google Shape;94;p1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95" name="Google Shape;95;p17"/>
          <p:cNvSpPr txBox="1"/>
          <p:nvPr/>
        </p:nvSpPr>
        <p:spPr>
          <a:xfrm>
            <a:off x="3596125" y="276625"/>
            <a:ext cx="5082900" cy="4998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a:solidFill>
                  <a:schemeClr val="dk2"/>
                </a:solidFill>
                <a:latin typeface="Calibri"/>
                <a:ea typeface="Calibri"/>
                <a:cs typeface="Calibri"/>
                <a:sym typeface="Calibri"/>
              </a:rPr>
              <a:t>Magister en Bibliotecología e Información Científica, Universidad Jagiellona de Cracovia, Polonia.  Especialista en Administración de Empresas y Especialista en Gerencia y Gestión Cultural, ambas de la Universidad del Rosario. Bogotá, Colombia. Facilitadora certificada de la metodología Lego Serious Play.</a:t>
            </a:r>
            <a:endParaRPr>
              <a:solidFill>
                <a:schemeClr val="dk2"/>
              </a:solidFill>
              <a:latin typeface="Calibri"/>
              <a:ea typeface="Calibri"/>
              <a:cs typeface="Calibri"/>
              <a:sym typeface="Calibri"/>
            </a:endParaRPr>
          </a:p>
          <a:p>
            <a:pPr indent="0" lvl="0" marL="0" rtl="0" algn="just">
              <a:lnSpc>
                <a:spcPct val="115000"/>
              </a:lnSpc>
              <a:spcBef>
                <a:spcPts val="1000"/>
              </a:spcBef>
              <a:spcAft>
                <a:spcPts val="0"/>
              </a:spcAft>
              <a:buNone/>
            </a:pPr>
            <a:r>
              <a:rPr lang="es">
                <a:solidFill>
                  <a:schemeClr val="dk2"/>
                </a:solidFill>
                <a:latin typeface="Calibri"/>
                <a:ea typeface="Calibri"/>
                <a:cs typeface="Calibri"/>
                <a:sym typeface="Calibri"/>
              </a:rPr>
              <a:t> Desde el año 1.999 se desempeña como la Directora del </a:t>
            </a:r>
            <a:r>
              <a:rPr b="1" i="1" lang="es">
                <a:solidFill>
                  <a:schemeClr val="dk2"/>
                </a:solidFill>
                <a:latin typeface="Calibri"/>
                <a:ea typeface="Calibri"/>
                <a:cs typeface="Calibri"/>
                <a:sym typeface="Calibri"/>
              </a:rPr>
              <a:t>Centro de Recursos para el Aprendizaje y la Investigación – CRAI de la Universidad del Rosario (Colombia)</a:t>
            </a:r>
            <a:r>
              <a:rPr lang="es">
                <a:solidFill>
                  <a:schemeClr val="dk2"/>
                </a:solidFill>
                <a:latin typeface="Calibri"/>
                <a:ea typeface="Calibri"/>
                <a:cs typeface="Calibri"/>
                <a:sym typeface="Calibri"/>
              </a:rPr>
              <a:t>.</a:t>
            </a:r>
            <a:r>
              <a:rPr b="1" lang="es">
                <a:solidFill>
                  <a:schemeClr val="dk2"/>
                </a:solidFill>
                <a:latin typeface="Calibri"/>
                <a:ea typeface="Calibri"/>
                <a:cs typeface="Calibri"/>
                <a:sym typeface="Calibri"/>
              </a:rPr>
              <a:t> </a:t>
            </a:r>
            <a:r>
              <a:rPr lang="es">
                <a:solidFill>
                  <a:schemeClr val="dk2"/>
                </a:solidFill>
                <a:latin typeface="Calibri"/>
                <a:ea typeface="Calibri"/>
                <a:cs typeface="Calibri"/>
                <a:sym typeface="Calibri"/>
              </a:rPr>
              <a:t>Cuenta además con amplia experiencia en implementación de procesos de cambio en las bibliotecas universitarias, nuevas tecnologías y la visibilidad académica en la web. </a:t>
            </a:r>
            <a:endParaRPr>
              <a:solidFill>
                <a:schemeClr val="dk2"/>
              </a:solidFill>
              <a:latin typeface="Calibri"/>
              <a:ea typeface="Calibri"/>
              <a:cs typeface="Calibri"/>
              <a:sym typeface="Calibri"/>
            </a:endParaRPr>
          </a:p>
          <a:p>
            <a:pPr indent="0" lvl="0" marL="0" rtl="0" algn="just">
              <a:lnSpc>
                <a:spcPct val="115000"/>
              </a:lnSpc>
              <a:spcBef>
                <a:spcPts val="1000"/>
              </a:spcBef>
              <a:spcAft>
                <a:spcPts val="0"/>
              </a:spcAft>
              <a:buNone/>
            </a:pPr>
            <a:r>
              <a:rPr lang="es">
                <a:solidFill>
                  <a:schemeClr val="dk2"/>
                </a:solidFill>
                <a:latin typeface="Calibri"/>
                <a:ea typeface="Calibri"/>
                <a:cs typeface="Calibri"/>
                <a:sym typeface="Calibri"/>
              </a:rPr>
              <a:t>Fue coordinadora técnica del proyecto LA Referencia financiado por BID, participante del proyecto “</a:t>
            </a:r>
            <a:r>
              <a:rPr b="1" lang="es">
                <a:solidFill>
                  <a:schemeClr val="dk2"/>
                </a:solidFill>
                <a:latin typeface="Calibri"/>
                <a:ea typeface="Calibri"/>
                <a:cs typeface="Calibri"/>
                <a:sym typeface="Calibri"/>
              </a:rPr>
              <a:t>Creación de la Biblioteca Digital Colombiana - BDCOL”, f</a:t>
            </a:r>
            <a:r>
              <a:rPr lang="es">
                <a:solidFill>
                  <a:schemeClr val="dk2"/>
                </a:solidFill>
                <a:latin typeface="Calibri"/>
                <a:ea typeface="Calibri"/>
                <a:cs typeface="Calibri"/>
                <a:sym typeface="Calibri"/>
              </a:rPr>
              <a:t>undadora de la Conferencia Internacional sobre Bibliotecas y Repositorios Digitales: BIREDIAL – ISTEC y tutora de cursos virtuales sobre repositorios</a:t>
            </a:r>
            <a:r>
              <a:rPr b="1" lang="es">
                <a:solidFill>
                  <a:schemeClr val="dk2"/>
                </a:solidFill>
                <a:latin typeface="Calibri"/>
                <a:ea typeface="Calibri"/>
                <a:cs typeface="Calibri"/>
                <a:sym typeface="Calibri"/>
              </a:rPr>
              <a:t> </a:t>
            </a:r>
            <a:r>
              <a:rPr lang="es">
                <a:solidFill>
                  <a:schemeClr val="dk2"/>
                </a:solidFill>
                <a:latin typeface="Calibri"/>
                <a:ea typeface="Calibri"/>
                <a:cs typeface="Calibri"/>
                <a:sym typeface="Calibri"/>
              </a:rPr>
              <a:t>digitales para Organización Universitaria Interamericana (OUI) y Red Clara.</a:t>
            </a:r>
            <a:endParaRPr>
              <a:solidFill>
                <a:schemeClr val="dk2"/>
              </a:solidFill>
              <a:latin typeface="Calibri"/>
              <a:ea typeface="Calibri"/>
              <a:cs typeface="Calibri"/>
              <a:sym typeface="Calibri"/>
            </a:endParaRPr>
          </a:p>
          <a:p>
            <a:pPr indent="0" lvl="0" marL="0" rtl="0" algn="l">
              <a:spcBef>
                <a:spcPts val="1000"/>
              </a:spcBef>
              <a:spcAft>
                <a:spcPts val="0"/>
              </a:spcAft>
              <a:buNone/>
            </a:pPr>
            <a:r>
              <a:t/>
            </a:r>
            <a:endParaRPr>
              <a:latin typeface="Roboto"/>
              <a:ea typeface="Roboto"/>
              <a:cs typeface="Roboto"/>
              <a:sym typeface="Roboto"/>
            </a:endParaRPr>
          </a:p>
        </p:txBody>
      </p:sp>
      <p:pic>
        <p:nvPicPr>
          <p:cNvPr id="96" name="Google Shape;96;p17"/>
          <p:cNvPicPr preferRelativeResize="0"/>
          <p:nvPr/>
        </p:nvPicPr>
        <p:blipFill>
          <a:blip r:embed="rId3">
            <a:alphaModFix/>
          </a:blip>
          <a:stretch>
            <a:fillRect/>
          </a:stretch>
        </p:blipFill>
        <p:spPr>
          <a:xfrm>
            <a:off x="167563" y="1505950"/>
            <a:ext cx="2925029" cy="316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3000">
                <a:highlight>
                  <a:schemeClr val="dk1"/>
                </a:highlight>
                <a:latin typeface="Arial"/>
                <a:ea typeface="Arial"/>
                <a:cs typeface="Arial"/>
                <a:sym typeface="Arial"/>
              </a:rPr>
              <a:t>“La biblioteca integrada en la docencia universitaria online: situación en España“</a:t>
            </a:r>
            <a:endParaRPr sz="6700">
              <a:highlight>
                <a:schemeClr val="dk1"/>
              </a:highlight>
            </a:endParaRPr>
          </a:p>
        </p:txBody>
      </p:sp>
      <p:sp>
        <p:nvSpPr>
          <p:cNvPr id="102" name="Google Shape;102;p18"/>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265500" y="1439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sz="3200"/>
              <a:t>Natalia Arroyo Vázquez</a:t>
            </a:r>
            <a:endParaRPr sz="3200"/>
          </a:p>
        </p:txBody>
      </p:sp>
      <p:sp>
        <p:nvSpPr>
          <p:cNvPr id="108" name="Google Shape;108;p1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09" name="Google Shape;109;p1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lnSpc>
                <a:spcPct val="97916"/>
              </a:lnSpc>
              <a:spcBef>
                <a:spcPts val="1000"/>
              </a:spcBef>
              <a:spcAft>
                <a:spcPts val="0"/>
              </a:spcAft>
              <a:buNone/>
            </a:pPr>
            <a:r>
              <a:rPr lang="es" sz="1400">
                <a:highlight>
                  <a:schemeClr val="dk1"/>
                </a:highlight>
                <a:latin typeface="Arial"/>
                <a:ea typeface="Arial"/>
                <a:cs typeface="Arial"/>
                <a:sym typeface="Arial"/>
              </a:rPr>
              <a:t>Doctora en Documentación por la Universidad de Salamanca, </a:t>
            </a:r>
            <a:endParaRPr sz="1400">
              <a:highlight>
                <a:schemeClr val="dk1"/>
              </a:highlight>
              <a:latin typeface="Calibri"/>
              <a:ea typeface="Calibri"/>
              <a:cs typeface="Calibri"/>
              <a:sym typeface="Calibri"/>
            </a:endParaRPr>
          </a:p>
          <a:p>
            <a:pPr indent="0" lvl="0" marL="0" rtl="0" algn="l">
              <a:lnSpc>
                <a:spcPct val="97916"/>
              </a:lnSpc>
              <a:spcBef>
                <a:spcPts val="1000"/>
              </a:spcBef>
              <a:spcAft>
                <a:spcPts val="0"/>
              </a:spcAft>
              <a:buNone/>
            </a:pPr>
            <a:r>
              <a:rPr lang="es" sz="1400">
                <a:highlight>
                  <a:schemeClr val="dk1"/>
                </a:highlight>
                <a:latin typeface="Arial"/>
                <a:ea typeface="Arial"/>
                <a:cs typeface="Arial"/>
                <a:sym typeface="Arial"/>
              </a:rPr>
              <a:t>Trabaja como profesora ayudante  adscrita al Área de Biblioteconomía y Documentación del Departamento de Patrimonio Artístico y Documental de la Universidad de León.</a:t>
            </a:r>
            <a:endParaRPr sz="1400">
              <a:highlight>
                <a:schemeClr val="dk1"/>
              </a:highlight>
              <a:latin typeface="Calibri"/>
              <a:ea typeface="Calibri"/>
              <a:cs typeface="Calibri"/>
              <a:sym typeface="Calibri"/>
            </a:endParaRPr>
          </a:p>
          <a:p>
            <a:pPr indent="0" lvl="0" marL="0" rtl="0" algn="l">
              <a:lnSpc>
                <a:spcPct val="97916"/>
              </a:lnSpc>
              <a:spcBef>
                <a:spcPts val="1000"/>
              </a:spcBef>
              <a:spcAft>
                <a:spcPts val="0"/>
              </a:spcAft>
              <a:buNone/>
            </a:pPr>
            <a:r>
              <a:rPr lang="es" sz="1400">
                <a:highlight>
                  <a:schemeClr val="dk1"/>
                </a:highlight>
                <a:latin typeface="Arial"/>
                <a:ea typeface="Arial"/>
                <a:cs typeface="Arial"/>
                <a:sym typeface="Arial"/>
              </a:rPr>
              <a:t>A lo largo de su trayectoria profesional ha trabajado en instituciones como la Fundación Germán Sánchez Ruipérez y el Servicio de Bibliotecas de la Universidad de Navarra, entre otras.</a:t>
            </a:r>
            <a:endParaRPr sz="1400">
              <a:highlight>
                <a:schemeClr val="dk1"/>
              </a:highlight>
              <a:latin typeface="Calibri"/>
              <a:ea typeface="Calibri"/>
              <a:cs typeface="Calibri"/>
              <a:sym typeface="Calibri"/>
            </a:endParaRPr>
          </a:p>
          <a:p>
            <a:pPr indent="0" lvl="0" marL="0" rtl="0" algn="l">
              <a:lnSpc>
                <a:spcPct val="97916"/>
              </a:lnSpc>
              <a:spcBef>
                <a:spcPts val="1000"/>
              </a:spcBef>
              <a:spcAft>
                <a:spcPts val="0"/>
              </a:spcAft>
              <a:buNone/>
            </a:pPr>
            <a:r>
              <a:rPr lang="es" sz="1400">
                <a:highlight>
                  <a:schemeClr val="dk1"/>
                </a:highlight>
                <a:latin typeface="Arial"/>
                <a:ea typeface="Arial"/>
                <a:cs typeface="Arial"/>
                <a:sym typeface="Arial"/>
              </a:rPr>
              <a:t>Especialista en el uso de la tecnología móvil y los medios sociales en bibliotecas, </a:t>
            </a:r>
            <a:endParaRPr sz="1400">
              <a:highlight>
                <a:schemeClr val="dk1"/>
              </a:highlight>
              <a:latin typeface="Calibri"/>
              <a:ea typeface="Calibri"/>
              <a:cs typeface="Calibri"/>
              <a:sym typeface="Calibri"/>
            </a:endParaRPr>
          </a:p>
          <a:p>
            <a:pPr indent="0" lvl="0" marL="0" rtl="0" algn="l">
              <a:lnSpc>
                <a:spcPct val="97916"/>
              </a:lnSpc>
              <a:spcBef>
                <a:spcPts val="1000"/>
              </a:spcBef>
              <a:spcAft>
                <a:spcPts val="0"/>
              </a:spcAft>
              <a:buNone/>
            </a:pPr>
            <a:r>
              <a:rPr lang="es" sz="1400">
                <a:highlight>
                  <a:schemeClr val="dk1"/>
                </a:highlight>
                <a:latin typeface="Arial"/>
                <a:ea typeface="Arial"/>
                <a:cs typeface="Arial"/>
                <a:sym typeface="Arial"/>
              </a:rPr>
              <a:t>Es autora de varios libros y artículos y ha participado en los principales encuentros profesionales y académicos del sector. </a:t>
            </a:r>
            <a:endParaRPr sz="1400">
              <a:highlight>
                <a:schemeClr val="dk1"/>
              </a:highlight>
              <a:latin typeface="Calibri"/>
              <a:ea typeface="Calibri"/>
              <a:cs typeface="Calibri"/>
              <a:sym typeface="Calibri"/>
            </a:endParaRPr>
          </a:p>
          <a:p>
            <a:pPr indent="0" lvl="0" marL="0" rtl="0" algn="l">
              <a:lnSpc>
                <a:spcPct val="97916"/>
              </a:lnSpc>
              <a:spcBef>
                <a:spcPts val="1000"/>
              </a:spcBef>
              <a:spcAft>
                <a:spcPts val="0"/>
              </a:spcAft>
              <a:buNone/>
            </a:pPr>
            <a:r>
              <a:rPr lang="es" sz="1400">
                <a:highlight>
                  <a:schemeClr val="dk1"/>
                </a:highlight>
                <a:latin typeface="Arial"/>
                <a:ea typeface="Arial"/>
                <a:cs typeface="Arial"/>
                <a:sym typeface="Arial"/>
              </a:rPr>
              <a:t>Imparte formación especializada para bibliotecarios.</a:t>
            </a:r>
            <a:endParaRPr sz="1400">
              <a:highlight>
                <a:schemeClr val="dk1"/>
              </a:highlight>
              <a:latin typeface="Calibri"/>
              <a:ea typeface="Calibri"/>
              <a:cs typeface="Calibri"/>
              <a:sym typeface="Calibri"/>
            </a:endParaRPr>
          </a:p>
          <a:p>
            <a:pPr indent="0" lvl="0" marL="0" rtl="0" algn="l">
              <a:lnSpc>
                <a:spcPct val="105000"/>
              </a:lnSpc>
              <a:spcBef>
                <a:spcPts val="1000"/>
              </a:spcBef>
              <a:spcAft>
                <a:spcPts val="1200"/>
              </a:spcAft>
              <a:buNone/>
            </a:pPr>
            <a:r>
              <a:t/>
            </a:r>
            <a:endParaRPr>
              <a:highlight>
                <a:schemeClr val="dk1"/>
              </a:highlight>
            </a:endParaRPr>
          </a:p>
        </p:txBody>
      </p:sp>
      <p:pic>
        <p:nvPicPr>
          <p:cNvPr id="110" name="Google Shape;110;p19"/>
          <p:cNvPicPr preferRelativeResize="0"/>
          <p:nvPr/>
        </p:nvPicPr>
        <p:blipFill>
          <a:blip r:embed="rId3">
            <a:alphaModFix/>
          </a:blip>
          <a:stretch>
            <a:fillRect/>
          </a:stretch>
        </p:blipFill>
        <p:spPr>
          <a:xfrm>
            <a:off x="1208200" y="1668375"/>
            <a:ext cx="2319100" cy="320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3000">
                <a:highlight>
                  <a:schemeClr val="dk1"/>
                </a:highlight>
                <a:latin typeface="Arial"/>
                <a:ea typeface="Arial"/>
                <a:cs typeface="Arial"/>
                <a:sym typeface="Arial"/>
              </a:rPr>
              <a:t>"Biblioteconomía Integrada como factor clave en la provisión de servicios en bibliotecas universitarias"</a:t>
            </a:r>
            <a:endParaRPr sz="3000">
              <a:highlight>
                <a:schemeClr val="dk1"/>
              </a:highlight>
            </a:endParaRPr>
          </a:p>
        </p:txBody>
      </p:sp>
      <p:sp>
        <p:nvSpPr>
          <p:cNvPr id="116" name="Google Shape;116;p20"/>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497550" y="445575"/>
            <a:ext cx="8148900" cy="89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
              <a:t>Mercedes Caridad Sebastián</a:t>
            </a:r>
            <a:endParaRPr/>
          </a:p>
        </p:txBody>
      </p:sp>
      <p:pic>
        <p:nvPicPr>
          <p:cNvPr id="122" name="Google Shape;122;p21"/>
          <p:cNvPicPr preferRelativeResize="0"/>
          <p:nvPr/>
        </p:nvPicPr>
        <p:blipFill>
          <a:blip r:embed="rId3">
            <a:alphaModFix/>
          </a:blip>
          <a:stretch>
            <a:fillRect/>
          </a:stretch>
        </p:blipFill>
        <p:spPr>
          <a:xfrm>
            <a:off x="282693" y="1910425"/>
            <a:ext cx="2397268" cy="2817000"/>
          </a:xfrm>
          <a:prstGeom prst="rect">
            <a:avLst/>
          </a:prstGeom>
          <a:noFill/>
          <a:ln cap="flat" cmpd="sng" w="9525">
            <a:solidFill>
              <a:schemeClr val="dk1"/>
            </a:solidFill>
            <a:prstDash val="solid"/>
            <a:round/>
            <a:headEnd len="sm" w="sm" type="none"/>
            <a:tailEnd len="sm" w="sm" type="none"/>
          </a:ln>
        </p:spPr>
      </p:pic>
      <p:sp>
        <p:nvSpPr>
          <p:cNvPr id="123" name="Google Shape;123;p21"/>
          <p:cNvSpPr txBox="1"/>
          <p:nvPr/>
        </p:nvSpPr>
        <p:spPr>
          <a:xfrm>
            <a:off x="2913200" y="1740900"/>
            <a:ext cx="6025200" cy="32199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lang="es" sz="1100">
                <a:latin typeface="Calibri"/>
                <a:ea typeface="Calibri"/>
                <a:cs typeface="Calibri"/>
                <a:sym typeface="Calibri"/>
              </a:rPr>
              <a:t>Doctora en Ciencias de la Información, Universidad Complutense (1979). Catedrática de la Universidad Carlos III de Madrid, Facultad de Humanidades, Comunicación y Documentación, Departamento de Biblioteconomía y ha sido Vicerrectora de Extensión Universitaria de la Universidad Carlos III de Madrid desde 1994 a 2007.</a:t>
            </a:r>
            <a:endParaRPr sz="1100">
              <a:latin typeface="Calibri"/>
              <a:ea typeface="Calibri"/>
              <a:cs typeface="Calibri"/>
              <a:sym typeface="Calibri"/>
            </a:endParaRPr>
          </a:p>
          <a:p>
            <a:pPr indent="0" lvl="0" marL="0" rtl="0" algn="l">
              <a:lnSpc>
                <a:spcPct val="107916"/>
              </a:lnSpc>
              <a:spcBef>
                <a:spcPts val="800"/>
              </a:spcBef>
              <a:spcAft>
                <a:spcPts val="0"/>
              </a:spcAft>
              <a:buNone/>
            </a:pPr>
            <a:r>
              <a:rPr lang="es" sz="1100">
                <a:latin typeface="Calibri"/>
                <a:ea typeface="Calibri"/>
                <a:cs typeface="Calibri"/>
                <a:sym typeface="Calibri"/>
              </a:rPr>
              <a:t>Actualmente es Directora del Departamento de Biblioteconomía y Documentación de la Universidad Carlos III de Madrid. Ha sido directora del Instituto Agustín Millares de Documentación y Gestión de la información y es directora del Máster en Documentación Audiovisual.</a:t>
            </a:r>
            <a:endParaRPr sz="1100">
              <a:latin typeface="Calibri"/>
              <a:ea typeface="Calibri"/>
              <a:cs typeface="Calibri"/>
              <a:sym typeface="Calibri"/>
            </a:endParaRPr>
          </a:p>
          <a:p>
            <a:pPr indent="0" lvl="0" marL="0" rtl="0" algn="l">
              <a:lnSpc>
                <a:spcPct val="107916"/>
              </a:lnSpc>
              <a:spcBef>
                <a:spcPts val="800"/>
              </a:spcBef>
              <a:spcAft>
                <a:spcPts val="0"/>
              </a:spcAft>
              <a:buNone/>
            </a:pPr>
            <a:r>
              <a:rPr lang="es" sz="1100">
                <a:latin typeface="Calibri"/>
                <a:ea typeface="Calibri"/>
                <a:cs typeface="Calibri"/>
                <a:sym typeface="Calibri"/>
              </a:rPr>
              <a:t>Tiene publicados varios libros y numerosos artículos en revistas, tanto nacionales como internacionales, de prestigio reconocido en el sector, además de haber participado en numerosos congresos con ponencias y comunicaciones, desde el grupo de investigación que dirige: ACRÓPOLIS (Análisis de Contenido de Recursos para la Organización y Políticas de Información hacia la Sociedad del Conocimiento).</a:t>
            </a:r>
            <a:endParaRPr sz="1100">
              <a:latin typeface="Calibri"/>
              <a:ea typeface="Calibri"/>
              <a:cs typeface="Calibri"/>
              <a:sym typeface="Calibri"/>
            </a:endParaRPr>
          </a:p>
          <a:p>
            <a:pPr indent="0" lvl="0" marL="0" rtl="0" algn="l">
              <a:lnSpc>
                <a:spcPct val="107916"/>
              </a:lnSpc>
              <a:spcBef>
                <a:spcPts val="800"/>
              </a:spcBef>
              <a:spcAft>
                <a:spcPts val="800"/>
              </a:spcAft>
              <a:buNone/>
            </a:pPr>
            <a:r>
              <a:rPr lang="es" sz="1100">
                <a:latin typeface="Calibri"/>
                <a:ea typeface="Calibri"/>
                <a:cs typeface="Calibri"/>
                <a:sym typeface="Calibri"/>
              </a:rPr>
              <a:t>También ha dirigido numerosas tesis doctorales que avalan su trayectoria académica. Ha sido Vocal asesor de la ANECA (Agencia Nacional de Evaluación de la Calidad y Acreditación Nacional  de  Evaluación, desde su creación).</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