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9" r:id="rId3"/>
    <p:sldId id="269" r:id="rId4"/>
    <p:sldId id="257" r:id="rId5"/>
    <p:sldId id="260" r:id="rId6"/>
    <p:sldId id="261" r:id="rId7"/>
    <p:sldId id="277" r:id="rId8"/>
    <p:sldId id="271" r:id="rId9"/>
    <p:sldId id="285" r:id="rId10"/>
    <p:sldId id="272" r:id="rId11"/>
    <p:sldId id="262" r:id="rId12"/>
    <p:sldId id="275" r:id="rId13"/>
    <p:sldId id="264" r:id="rId14"/>
    <p:sldId id="273" r:id="rId15"/>
    <p:sldId id="263" r:id="rId16"/>
    <p:sldId id="276" r:id="rId17"/>
    <p:sldId id="268" r:id="rId18"/>
    <p:sldId id="278" r:id="rId19"/>
    <p:sldId id="279" r:id="rId20"/>
    <p:sldId id="281" r:id="rId21"/>
    <p:sldId id="265" r:id="rId22"/>
    <p:sldId id="284" r:id="rId23"/>
    <p:sldId id="287" r:id="rId24"/>
    <p:sldId id="288" r:id="rId25"/>
    <p:sldId id="25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B7B2FA-987D-40F7-8B6A-705174E0CD97}" type="doc">
      <dgm:prSet loTypeId="urn:microsoft.com/office/officeart/2005/8/layout/radial3" loCatId="cycl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ES"/>
        </a:p>
      </dgm:t>
    </dgm:pt>
    <dgm:pt modelId="{2B0169A0-F79A-46F4-9D2C-9D9E13EF8177}">
      <dgm:prSet phldrT="[Texto]" custT="1"/>
      <dgm:spPr/>
      <dgm:t>
        <a:bodyPr/>
        <a:lstStyle/>
        <a:p>
          <a:r>
            <a:rPr lang="es-ES" sz="2000" dirty="0">
              <a:solidFill>
                <a:schemeClr val="accent5">
                  <a:lumMod val="50000"/>
                </a:schemeClr>
              </a:solidFill>
              <a:latin typeface="+mn-lt"/>
            </a:rPr>
            <a:t>CONTEXTO</a:t>
          </a:r>
        </a:p>
      </dgm:t>
    </dgm:pt>
    <dgm:pt modelId="{2B180885-87D6-4A93-A0D3-64CEE8BFFE57}" type="parTrans" cxnId="{A849FA24-CE6A-4C88-84DA-9E3A80EB21AF}">
      <dgm:prSet/>
      <dgm:spPr/>
      <dgm:t>
        <a:bodyPr/>
        <a:lstStyle/>
        <a:p>
          <a:endParaRPr lang="es-ES"/>
        </a:p>
      </dgm:t>
    </dgm:pt>
    <dgm:pt modelId="{07C13BDF-03F0-4553-A4CC-6B57113A9A04}" type="sibTrans" cxnId="{A849FA24-CE6A-4C88-84DA-9E3A80EB21AF}">
      <dgm:prSet/>
      <dgm:spPr/>
      <dgm:t>
        <a:bodyPr/>
        <a:lstStyle/>
        <a:p>
          <a:endParaRPr lang="es-ES"/>
        </a:p>
      </dgm:t>
    </dgm:pt>
    <dgm:pt modelId="{F4FC0AAD-8D3E-4C08-A95D-0E0E40A670E8}">
      <dgm:prSet phldrT="[Texto]" custT="1"/>
      <dgm:spPr>
        <a:solidFill>
          <a:srgbClr val="E6B91E">
            <a:shade val="80000"/>
            <a:alpha val="50000"/>
            <a:hueOff val="-21"/>
            <a:satOff val="1690"/>
            <a:lumOff val="3762"/>
            <a:alphaOff val="22500"/>
          </a:srgbClr>
        </a:solidFill>
        <a:ln w="19050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20320" tIns="20320" rIns="20320" bIns="20320" numCol="1" spcCol="1270" anchor="ctr" anchorCtr="0"/>
        <a:lstStyle/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C42F1A">
                  <a:lumMod val="50000"/>
                </a:srgbClr>
              </a:solidFill>
              <a:latin typeface="Trebuchet MS"/>
              <a:ea typeface="+mn-ea"/>
              <a:cs typeface="+mn-cs"/>
            </a:rPr>
            <a:t>DIGITALIZACIÓN</a:t>
          </a: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C42F1A">
                  <a:lumMod val="50000"/>
                </a:srgbClr>
              </a:solidFill>
              <a:latin typeface="Trebuchet MS"/>
              <a:ea typeface="+mn-ea"/>
              <a:cs typeface="+mn-cs"/>
            </a:rPr>
            <a:t>PUBLICACIONES Y DATOS</a:t>
          </a:r>
        </a:p>
      </dgm:t>
    </dgm:pt>
    <dgm:pt modelId="{61489918-C393-47C0-A2CD-8969D79DB320}" type="parTrans" cxnId="{7EEEFF7E-A9F7-4860-A466-E7F2D38A1B89}">
      <dgm:prSet/>
      <dgm:spPr/>
      <dgm:t>
        <a:bodyPr/>
        <a:lstStyle/>
        <a:p>
          <a:endParaRPr lang="es-ES"/>
        </a:p>
      </dgm:t>
    </dgm:pt>
    <dgm:pt modelId="{14F66099-EEF0-4157-BD59-27422B5DB586}" type="sibTrans" cxnId="{7EEEFF7E-A9F7-4860-A466-E7F2D38A1B89}">
      <dgm:prSet/>
      <dgm:spPr/>
      <dgm:t>
        <a:bodyPr/>
        <a:lstStyle/>
        <a:p>
          <a:endParaRPr lang="es-ES"/>
        </a:p>
      </dgm:t>
    </dgm:pt>
    <dgm:pt modelId="{C4F42FF3-F89D-4EFD-926D-5A570C0946F6}">
      <dgm:prSet phldrT="[Texto]" custT="1"/>
      <dgm:spPr>
        <a:solidFill>
          <a:srgbClr val="E6B91E">
            <a:shade val="80000"/>
            <a:alpha val="50000"/>
            <a:hueOff val="-21"/>
            <a:satOff val="1690"/>
            <a:lumOff val="3762"/>
            <a:alphaOff val="22500"/>
          </a:srgbClr>
        </a:solidFill>
        <a:ln w="19050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20320" tIns="20320" rIns="20320" bIns="20320" numCol="1" spcCol="1270" anchor="ctr" anchorCtr="0"/>
        <a:lstStyle/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C42F1A">
                  <a:lumMod val="50000"/>
                </a:srgbClr>
              </a:solidFill>
              <a:latin typeface="Trebuchet MS"/>
              <a:ea typeface="+mn-ea"/>
              <a:cs typeface="+mn-cs"/>
            </a:rPr>
            <a:t>CIENCIA</a:t>
          </a: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C42F1A">
                  <a:lumMod val="50000"/>
                </a:srgbClr>
              </a:solidFill>
              <a:latin typeface="Trebuchet MS"/>
              <a:ea typeface="+mn-ea"/>
              <a:cs typeface="+mn-cs"/>
            </a:rPr>
            <a:t>ABIERTA</a:t>
          </a:r>
        </a:p>
      </dgm:t>
    </dgm:pt>
    <dgm:pt modelId="{C8EE3114-72F8-455B-9A6D-55F9144F89C1}" type="parTrans" cxnId="{330671A9-AE3C-428B-8EAA-A609C1E540E3}">
      <dgm:prSet/>
      <dgm:spPr/>
      <dgm:t>
        <a:bodyPr/>
        <a:lstStyle/>
        <a:p>
          <a:endParaRPr lang="es-ES"/>
        </a:p>
      </dgm:t>
    </dgm:pt>
    <dgm:pt modelId="{0EE0FDAC-FB59-4181-872C-BF80E860E94A}" type="sibTrans" cxnId="{330671A9-AE3C-428B-8EAA-A609C1E540E3}">
      <dgm:prSet/>
      <dgm:spPr/>
      <dgm:t>
        <a:bodyPr/>
        <a:lstStyle/>
        <a:p>
          <a:endParaRPr lang="es-ES"/>
        </a:p>
      </dgm:t>
    </dgm:pt>
    <dgm:pt modelId="{B73F71ED-2D3F-4AD1-BB75-69D1F09F6163}">
      <dgm:prSet phldrT="[Texto]" custT="1"/>
      <dgm:spPr>
        <a:solidFill>
          <a:srgbClr val="E6B91E">
            <a:shade val="80000"/>
            <a:alpha val="50000"/>
            <a:hueOff val="-21"/>
            <a:satOff val="1690"/>
            <a:lumOff val="3762"/>
            <a:alphaOff val="22500"/>
          </a:srgbClr>
        </a:solidFill>
        <a:ln w="19050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20320" tIns="20320" rIns="20320" bIns="20320" numCol="1" spcCol="1270" anchor="ctr" anchorCtr="0"/>
        <a:lstStyle/>
        <a:p>
          <a:r>
            <a:rPr lang="es-ES" sz="1600" b="1" kern="1200" dirty="0">
              <a:solidFill>
                <a:srgbClr val="C42F1A">
                  <a:lumMod val="50000"/>
                </a:srgbClr>
              </a:solidFill>
              <a:latin typeface="Trebuchet MS"/>
              <a:ea typeface="+mn-ea"/>
              <a:cs typeface="+mn-cs"/>
            </a:rPr>
            <a:t>INFOXICACIÓN</a:t>
          </a:r>
        </a:p>
      </dgm:t>
    </dgm:pt>
    <dgm:pt modelId="{73562FBC-A18C-4199-9760-D9049A5B500D}" type="parTrans" cxnId="{FF5B584A-3E8C-4C49-9FB5-40EC3FCFAA3F}">
      <dgm:prSet/>
      <dgm:spPr/>
      <dgm:t>
        <a:bodyPr/>
        <a:lstStyle/>
        <a:p>
          <a:endParaRPr lang="es-ES"/>
        </a:p>
      </dgm:t>
    </dgm:pt>
    <dgm:pt modelId="{86C0F956-CF1A-4C3E-9F46-2D67CE6677B2}" type="sibTrans" cxnId="{FF5B584A-3E8C-4C49-9FB5-40EC3FCFAA3F}">
      <dgm:prSet/>
      <dgm:spPr/>
      <dgm:t>
        <a:bodyPr/>
        <a:lstStyle/>
        <a:p>
          <a:endParaRPr lang="es-ES"/>
        </a:p>
      </dgm:t>
    </dgm:pt>
    <dgm:pt modelId="{A6FBFB2F-5AAC-4308-AA1F-01EBE28077CD}">
      <dgm:prSet phldrT="[Texto]" custT="1"/>
      <dgm:spPr/>
      <dgm:t>
        <a:bodyPr/>
        <a:lstStyle/>
        <a:p>
          <a:pPr algn="ctr"/>
          <a:r>
            <a:rPr lang="es-ES" sz="1600" b="1" dirty="0">
              <a:solidFill>
                <a:schemeClr val="accent5">
                  <a:lumMod val="50000"/>
                </a:schemeClr>
              </a:solidFill>
            </a:rPr>
            <a:t>DES-</a:t>
          </a:r>
        </a:p>
        <a:p>
          <a:pPr algn="ctr"/>
          <a:r>
            <a:rPr lang="es-ES" sz="1600" b="1" dirty="0">
              <a:solidFill>
                <a:schemeClr val="accent5">
                  <a:lumMod val="50000"/>
                </a:schemeClr>
              </a:solidFill>
            </a:rPr>
            <a:t>INTERMEDIACIÓN</a:t>
          </a:r>
        </a:p>
        <a:p>
          <a:pPr algn="ctr"/>
          <a:r>
            <a:rPr lang="es-ES" sz="1600" b="1" dirty="0">
              <a:solidFill>
                <a:schemeClr val="accent5">
                  <a:lumMod val="50000"/>
                </a:schemeClr>
              </a:solidFill>
            </a:rPr>
            <a:t>INFORMATIVA</a:t>
          </a:r>
        </a:p>
      </dgm:t>
    </dgm:pt>
    <dgm:pt modelId="{A82426DA-C9E2-45A9-ADAA-924FC9EEF498}" type="sibTrans" cxnId="{068366F8-2394-4557-9B94-2BF94FD57DDF}">
      <dgm:prSet/>
      <dgm:spPr/>
      <dgm:t>
        <a:bodyPr/>
        <a:lstStyle/>
        <a:p>
          <a:endParaRPr lang="es-ES"/>
        </a:p>
      </dgm:t>
    </dgm:pt>
    <dgm:pt modelId="{AEA3351D-7D4F-45C6-837B-B54FA4DADB27}" type="parTrans" cxnId="{068366F8-2394-4557-9B94-2BF94FD57DDF}">
      <dgm:prSet/>
      <dgm:spPr/>
      <dgm:t>
        <a:bodyPr/>
        <a:lstStyle/>
        <a:p>
          <a:endParaRPr lang="es-ES"/>
        </a:p>
      </dgm:t>
    </dgm:pt>
    <dgm:pt modelId="{722A5449-3716-4904-B94F-C8187E53589C}" type="pres">
      <dgm:prSet presAssocID="{9CB7B2FA-987D-40F7-8B6A-705174E0CD97}" presName="composite" presStyleCnt="0">
        <dgm:presLayoutVars>
          <dgm:chMax val="1"/>
          <dgm:dir/>
          <dgm:resizeHandles val="exact"/>
        </dgm:presLayoutVars>
      </dgm:prSet>
      <dgm:spPr/>
    </dgm:pt>
    <dgm:pt modelId="{D6F43CF3-8EBB-440B-9132-CFBD8533C3AA}" type="pres">
      <dgm:prSet presAssocID="{9CB7B2FA-987D-40F7-8B6A-705174E0CD97}" presName="radial" presStyleCnt="0">
        <dgm:presLayoutVars>
          <dgm:animLvl val="ctr"/>
        </dgm:presLayoutVars>
      </dgm:prSet>
      <dgm:spPr/>
    </dgm:pt>
    <dgm:pt modelId="{2CF4F578-D642-4EAD-88F3-F7AD715E3CD9}" type="pres">
      <dgm:prSet presAssocID="{2B0169A0-F79A-46F4-9D2C-9D9E13EF8177}" presName="centerShape" presStyleLbl="vennNode1" presStyleIdx="0" presStyleCnt="5" custScaleX="264984" custScaleY="180282"/>
      <dgm:spPr/>
    </dgm:pt>
    <dgm:pt modelId="{4FA4074F-75DF-4A00-8D25-8E1C075DF293}" type="pres">
      <dgm:prSet presAssocID="{F4FC0AAD-8D3E-4C08-A95D-0E0E40A670E8}" presName="node" presStyleLbl="vennNode1" presStyleIdx="1" presStyleCnt="5" custScaleX="328230" custScaleY="293783">
        <dgm:presLayoutVars>
          <dgm:bulletEnabled val="1"/>
        </dgm:presLayoutVars>
      </dgm:prSet>
      <dgm:spPr>
        <a:xfrm>
          <a:off x="3038439" y="-726407"/>
          <a:ext cx="2394563" cy="2163361"/>
        </a:xfrm>
        <a:prstGeom prst="ellipse">
          <a:avLst/>
        </a:prstGeom>
      </dgm:spPr>
    </dgm:pt>
    <dgm:pt modelId="{E8906BBD-3783-41A6-9DB5-BEC135939DE3}" type="pres">
      <dgm:prSet presAssocID="{C4F42FF3-F89D-4EFD-926D-5A570C0946F6}" presName="node" presStyleLbl="vennNode1" presStyleIdx="2" presStyleCnt="5" custScaleX="328230" custScaleY="293783" custRadScaleRad="160137">
        <dgm:presLayoutVars>
          <dgm:bulletEnabled val="1"/>
        </dgm:presLayoutVars>
      </dgm:prSet>
      <dgm:spPr>
        <a:xfrm>
          <a:off x="5552253" y="686471"/>
          <a:ext cx="2407644" cy="2485350"/>
        </a:xfrm>
        <a:prstGeom prst="ellipse">
          <a:avLst/>
        </a:prstGeom>
      </dgm:spPr>
    </dgm:pt>
    <dgm:pt modelId="{616C5B7B-E915-4F4D-84AF-2ED65BD60989}" type="pres">
      <dgm:prSet presAssocID="{A6FBFB2F-5AAC-4308-AA1F-01EBE28077CD}" presName="node" presStyleLbl="vennNode1" presStyleIdx="3" presStyleCnt="5" custScaleX="328230" custScaleY="293783">
        <dgm:presLayoutVars>
          <dgm:bulletEnabled val="1"/>
        </dgm:presLayoutVars>
      </dgm:prSet>
      <dgm:spPr/>
    </dgm:pt>
    <dgm:pt modelId="{5C64F7E9-AFC1-4895-A715-999B30AF8DD7}" type="pres">
      <dgm:prSet presAssocID="{B73F71ED-2D3F-4AD1-BB75-69D1F09F6163}" presName="node" presStyleLbl="vennNode1" presStyleIdx="4" presStyleCnt="5" custScaleX="328310" custScaleY="293570" custRadScaleRad="160137" custRadScaleInc="0">
        <dgm:presLayoutVars>
          <dgm:bulletEnabled val="1"/>
        </dgm:presLayoutVars>
      </dgm:prSet>
      <dgm:spPr>
        <a:xfrm>
          <a:off x="636414" y="855326"/>
          <a:ext cx="2157904" cy="2147640"/>
        </a:xfrm>
        <a:prstGeom prst="ellipse">
          <a:avLst/>
        </a:prstGeom>
      </dgm:spPr>
    </dgm:pt>
  </dgm:ptLst>
  <dgm:cxnLst>
    <dgm:cxn modelId="{1E1FCE07-C9E1-492E-9B47-5DDBBBB4F56D}" type="presOf" srcId="{B73F71ED-2D3F-4AD1-BB75-69D1F09F6163}" destId="{5C64F7E9-AFC1-4895-A715-999B30AF8DD7}" srcOrd="0" destOrd="0" presId="urn:microsoft.com/office/officeart/2005/8/layout/radial3"/>
    <dgm:cxn modelId="{1C19FA22-DF38-48BB-B0F1-19ED69371767}" type="presOf" srcId="{F4FC0AAD-8D3E-4C08-A95D-0E0E40A670E8}" destId="{4FA4074F-75DF-4A00-8D25-8E1C075DF293}" srcOrd="0" destOrd="0" presId="urn:microsoft.com/office/officeart/2005/8/layout/radial3"/>
    <dgm:cxn modelId="{A849FA24-CE6A-4C88-84DA-9E3A80EB21AF}" srcId="{9CB7B2FA-987D-40F7-8B6A-705174E0CD97}" destId="{2B0169A0-F79A-46F4-9D2C-9D9E13EF8177}" srcOrd="0" destOrd="0" parTransId="{2B180885-87D6-4A93-A0D3-64CEE8BFFE57}" sibTransId="{07C13BDF-03F0-4553-A4CC-6B57113A9A04}"/>
    <dgm:cxn modelId="{FF5B584A-3E8C-4C49-9FB5-40EC3FCFAA3F}" srcId="{2B0169A0-F79A-46F4-9D2C-9D9E13EF8177}" destId="{B73F71ED-2D3F-4AD1-BB75-69D1F09F6163}" srcOrd="3" destOrd="0" parTransId="{73562FBC-A18C-4199-9760-D9049A5B500D}" sibTransId="{86C0F956-CF1A-4C3E-9F46-2D67CE6677B2}"/>
    <dgm:cxn modelId="{E1609358-0C48-4716-AF9B-7D02BA42BB32}" type="presOf" srcId="{9CB7B2FA-987D-40F7-8B6A-705174E0CD97}" destId="{722A5449-3716-4904-B94F-C8187E53589C}" srcOrd="0" destOrd="0" presId="urn:microsoft.com/office/officeart/2005/8/layout/radial3"/>
    <dgm:cxn modelId="{7EEEFF7E-A9F7-4860-A466-E7F2D38A1B89}" srcId="{2B0169A0-F79A-46F4-9D2C-9D9E13EF8177}" destId="{F4FC0AAD-8D3E-4C08-A95D-0E0E40A670E8}" srcOrd="0" destOrd="0" parTransId="{61489918-C393-47C0-A2CD-8969D79DB320}" sibTransId="{14F66099-EEF0-4157-BD59-27422B5DB586}"/>
    <dgm:cxn modelId="{99737087-171D-4623-AADD-8C0A0FD4C9C7}" type="presOf" srcId="{C4F42FF3-F89D-4EFD-926D-5A570C0946F6}" destId="{E8906BBD-3783-41A6-9DB5-BEC135939DE3}" srcOrd="0" destOrd="0" presId="urn:microsoft.com/office/officeart/2005/8/layout/radial3"/>
    <dgm:cxn modelId="{330671A9-AE3C-428B-8EAA-A609C1E540E3}" srcId="{2B0169A0-F79A-46F4-9D2C-9D9E13EF8177}" destId="{C4F42FF3-F89D-4EFD-926D-5A570C0946F6}" srcOrd="1" destOrd="0" parTransId="{C8EE3114-72F8-455B-9A6D-55F9144F89C1}" sibTransId="{0EE0FDAC-FB59-4181-872C-BF80E860E94A}"/>
    <dgm:cxn modelId="{134DE0B8-10FF-4E62-8DA3-34D60AC26EE8}" type="presOf" srcId="{A6FBFB2F-5AAC-4308-AA1F-01EBE28077CD}" destId="{616C5B7B-E915-4F4D-84AF-2ED65BD60989}" srcOrd="0" destOrd="0" presId="urn:microsoft.com/office/officeart/2005/8/layout/radial3"/>
    <dgm:cxn modelId="{28B7F5BE-3AA6-427D-B8D5-B4A2DB76EF56}" type="presOf" srcId="{2B0169A0-F79A-46F4-9D2C-9D9E13EF8177}" destId="{2CF4F578-D642-4EAD-88F3-F7AD715E3CD9}" srcOrd="0" destOrd="0" presId="urn:microsoft.com/office/officeart/2005/8/layout/radial3"/>
    <dgm:cxn modelId="{068366F8-2394-4557-9B94-2BF94FD57DDF}" srcId="{2B0169A0-F79A-46F4-9D2C-9D9E13EF8177}" destId="{A6FBFB2F-5AAC-4308-AA1F-01EBE28077CD}" srcOrd="2" destOrd="0" parTransId="{AEA3351D-7D4F-45C6-837B-B54FA4DADB27}" sibTransId="{A82426DA-C9E2-45A9-ADAA-924FC9EEF498}"/>
    <dgm:cxn modelId="{0798F372-5A18-437F-9BEC-E3F55402FC88}" type="presParOf" srcId="{722A5449-3716-4904-B94F-C8187E53589C}" destId="{D6F43CF3-8EBB-440B-9132-CFBD8533C3AA}" srcOrd="0" destOrd="0" presId="urn:microsoft.com/office/officeart/2005/8/layout/radial3"/>
    <dgm:cxn modelId="{03F266B0-B341-41A5-AD01-1F266BFC50AC}" type="presParOf" srcId="{D6F43CF3-8EBB-440B-9132-CFBD8533C3AA}" destId="{2CF4F578-D642-4EAD-88F3-F7AD715E3CD9}" srcOrd="0" destOrd="0" presId="urn:microsoft.com/office/officeart/2005/8/layout/radial3"/>
    <dgm:cxn modelId="{EAA18CA7-1A6D-4414-94DB-4E859CCAC102}" type="presParOf" srcId="{D6F43CF3-8EBB-440B-9132-CFBD8533C3AA}" destId="{4FA4074F-75DF-4A00-8D25-8E1C075DF293}" srcOrd="1" destOrd="0" presId="urn:microsoft.com/office/officeart/2005/8/layout/radial3"/>
    <dgm:cxn modelId="{D4E33D38-E582-4E29-975F-4768F2722580}" type="presParOf" srcId="{D6F43CF3-8EBB-440B-9132-CFBD8533C3AA}" destId="{E8906BBD-3783-41A6-9DB5-BEC135939DE3}" srcOrd="2" destOrd="0" presId="urn:microsoft.com/office/officeart/2005/8/layout/radial3"/>
    <dgm:cxn modelId="{36EC10FD-CCF0-4D08-94E5-C26401F53C5B}" type="presParOf" srcId="{D6F43CF3-8EBB-440B-9132-CFBD8533C3AA}" destId="{616C5B7B-E915-4F4D-84AF-2ED65BD60989}" srcOrd="3" destOrd="0" presId="urn:microsoft.com/office/officeart/2005/8/layout/radial3"/>
    <dgm:cxn modelId="{D28DFDC2-409A-4899-8185-C9964578BD15}" type="presParOf" srcId="{D6F43CF3-8EBB-440B-9132-CFBD8533C3AA}" destId="{5C64F7E9-AFC1-4895-A715-999B30AF8DD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4F578-D642-4EAD-88F3-F7AD715E3CD9}">
      <dsp:nvSpPr>
        <dsp:cNvPr id="0" name=""/>
        <dsp:cNvSpPr/>
      </dsp:nvSpPr>
      <dsp:spPr>
        <a:xfrm>
          <a:off x="2359785" y="621847"/>
          <a:ext cx="3877033" cy="2637741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schemeClr val="accent5">
                  <a:lumMod val="50000"/>
                </a:schemeClr>
              </a:solidFill>
              <a:latin typeface="+mn-lt"/>
            </a:rPr>
            <a:t>CONTEXTO</a:t>
          </a:r>
        </a:p>
      </dsp:txBody>
      <dsp:txXfrm>
        <a:off x="2927563" y="1008135"/>
        <a:ext cx="2741477" cy="1865165"/>
      </dsp:txXfrm>
    </dsp:sp>
    <dsp:sp modelId="{4FA4074F-75DF-4A00-8D25-8E1C075DF293}">
      <dsp:nvSpPr>
        <dsp:cNvPr id="0" name=""/>
        <dsp:cNvSpPr/>
      </dsp:nvSpPr>
      <dsp:spPr>
        <a:xfrm>
          <a:off x="3097702" y="-707754"/>
          <a:ext cx="2401199" cy="2149198"/>
        </a:xfrm>
        <a:prstGeom prst="ellipse">
          <a:avLst/>
        </a:prstGeom>
        <a:solidFill>
          <a:srgbClr val="E6B91E">
            <a:shade val="80000"/>
            <a:alpha val="50000"/>
            <a:hueOff val="-21"/>
            <a:satOff val="1690"/>
            <a:lumOff val="3762"/>
            <a:alphaOff val="22500"/>
          </a:srgbClr>
        </a:solidFill>
        <a:ln w="19050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C42F1A">
                  <a:lumMod val="50000"/>
                </a:srgbClr>
              </a:solidFill>
              <a:latin typeface="Trebuchet MS"/>
              <a:ea typeface="+mn-ea"/>
              <a:cs typeface="+mn-cs"/>
            </a:rPr>
            <a:t>DIGITALIZACIÓN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C42F1A">
                  <a:lumMod val="50000"/>
                </a:srgbClr>
              </a:solidFill>
              <a:latin typeface="Trebuchet MS"/>
              <a:ea typeface="+mn-ea"/>
              <a:cs typeface="+mn-cs"/>
            </a:rPr>
            <a:t>PUBLICACIONES Y DATOS</a:t>
          </a:r>
        </a:p>
      </dsp:txBody>
      <dsp:txXfrm>
        <a:off x="3449349" y="-393011"/>
        <a:ext cx="1697905" cy="1519712"/>
      </dsp:txXfrm>
    </dsp:sp>
    <dsp:sp modelId="{E8906BBD-3783-41A6-9DB5-BEC135939DE3}">
      <dsp:nvSpPr>
        <dsp:cNvPr id="0" name=""/>
        <dsp:cNvSpPr/>
      </dsp:nvSpPr>
      <dsp:spPr>
        <a:xfrm>
          <a:off x="5618057" y="866119"/>
          <a:ext cx="2401199" cy="2149198"/>
        </a:xfrm>
        <a:prstGeom prst="ellipse">
          <a:avLst/>
        </a:prstGeom>
        <a:solidFill>
          <a:srgbClr val="E6B91E">
            <a:shade val="80000"/>
            <a:alpha val="50000"/>
            <a:hueOff val="-21"/>
            <a:satOff val="1690"/>
            <a:lumOff val="3762"/>
            <a:alphaOff val="22500"/>
          </a:srgbClr>
        </a:solidFill>
        <a:ln w="19050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C42F1A">
                  <a:lumMod val="50000"/>
                </a:srgbClr>
              </a:solidFill>
              <a:latin typeface="Trebuchet MS"/>
              <a:ea typeface="+mn-ea"/>
              <a:cs typeface="+mn-cs"/>
            </a:rPr>
            <a:t>CIENCIA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C42F1A">
                  <a:lumMod val="50000"/>
                </a:srgbClr>
              </a:solidFill>
              <a:latin typeface="Trebuchet MS"/>
              <a:ea typeface="+mn-ea"/>
              <a:cs typeface="+mn-cs"/>
            </a:rPr>
            <a:t>ABIERTA</a:t>
          </a:r>
        </a:p>
      </dsp:txBody>
      <dsp:txXfrm>
        <a:off x="5969704" y="1180862"/>
        <a:ext cx="1697905" cy="1519712"/>
      </dsp:txXfrm>
    </dsp:sp>
    <dsp:sp modelId="{616C5B7B-E915-4F4D-84AF-2ED65BD60989}">
      <dsp:nvSpPr>
        <dsp:cNvPr id="0" name=""/>
        <dsp:cNvSpPr/>
      </dsp:nvSpPr>
      <dsp:spPr>
        <a:xfrm>
          <a:off x="3097702" y="2439993"/>
          <a:ext cx="2401199" cy="2149198"/>
        </a:xfrm>
        <a:prstGeom prst="ellipse">
          <a:avLst/>
        </a:prstGeom>
        <a:solidFill>
          <a:schemeClr val="accent3">
            <a:shade val="80000"/>
            <a:alpha val="50000"/>
            <a:hueOff val="13"/>
            <a:satOff val="-567"/>
            <a:lumOff val="3683"/>
            <a:alphaOff val="225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accent5">
                  <a:lumMod val="50000"/>
                </a:schemeClr>
              </a:solidFill>
            </a:rPr>
            <a:t>DES-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accent5">
                  <a:lumMod val="50000"/>
                </a:schemeClr>
              </a:solidFill>
            </a:rPr>
            <a:t>INTERMEDIACIÓN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accent5">
                  <a:lumMod val="50000"/>
                </a:schemeClr>
              </a:solidFill>
            </a:rPr>
            <a:t>INFORMATIVA</a:t>
          </a:r>
        </a:p>
      </dsp:txBody>
      <dsp:txXfrm>
        <a:off x="3449349" y="2754736"/>
        <a:ext cx="1697905" cy="1519712"/>
      </dsp:txXfrm>
    </dsp:sp>
    <dsp:sp modelId="{5C64F7E9-AFC1-4895-A715-999B30AF8DD7}">
      <dsp:nvSpPr>
        <dsp:cNvPr id="0" name=""/>
        <dsp:cNvSpPr/>
      </dsp:nvSpPr>
      <dsp:spPr>
        <a:xfrm>
          <a:off x="577055" y="866898"/>
          <a:ext cx="2401784" cy="2147640"/>
        </a:xfrm>
        <a:prstGeom prst="ellipse">
          <a:avLst/>
        </a:prstGeom>
        <a:solidFill>
          <a:srgbClr val="E6B91E">
            <a:shade val="80000"/>
            <a:alpha val="50000"/>
            <a:hueOff val="-21"/>
            <a:satOff val="1690"/>
            <a:lumOff val="3762"/>
            <a:alphaOff val="22500"/>
          </a:srgbClr>
        </a:solidFill>
        <a:ln w="19050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C42F1A">
                  <a:lumMod val="50000"/>
                </a:srgbClr>
              </a:solidFill>
              <a:latin typeface="Trebuchet MS"/>
              <a:ea typeface="+mn-ea"/>
              <a:cs typeface="+mn-cs"/>
            </a:rPr>
            <a:t>INFOXICACIÓN</a:t>
          </a:r>
        </a:p>
      </dsp:txBody>
      <dsp:txXfrm>
        <a:off x="928788" y="1181413"/>
        <a:ext cx="1698318" cy="1518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4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7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3603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29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9681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43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0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0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6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1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5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5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3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2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A3365E-DB6F-4BD0-991C-201B1DBAC0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</a:pPr>
            <a:br>
              <a:rPr lang="es-AR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AR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AR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AR" sz="1600" b="1" dirty="0">
                <a:solidFill>
                  <a:srgbClr val="6600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s-AR" sz="1600" b="1" dirty="0">
                <a:solidFill>
                  <a:srgbClr val="6600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s-AR" sz="10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AR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AR" dirty="0"/>
            </a:b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ED8C99-B4F0-42AE-84D7-320905004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2964" y="514350"/>
            <a:ext cx="9129712" cy="5929313"/>
          </a:xfrm>
        </p:spPr>
        <p:txBody>
          <a:bodyPr>
            <a:normAutofit fontScale="92500" lnSpcReduction="10000"/>
          </a:bodyPr>
          <a:lstStyle/>
          <a:p>
            <a:pPr algn="ctr"/>
            <a:endParaRPr lang="es-AR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sz="2800" dirty="0">
              <a:solidFill>
                <a:srgbClr val="FF660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ts val="3600"/>
              </a:lnSpc>
            </a:pPr>
            <a:r>
              <a:rPr lang="es-AR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Bibliotecarios integrados en la comunidad universitaria:</a:t>
            </a:r>
          </a:p>
          <a:p>
            <a:pPr algn="ctr">
              <a:lnSpc>
                <a:spcPts val="3600"/>
              </a:lnSpc>
            </a:pPr>
            <a:r>
              <a:rPr lang="es-AR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hacia una modalidad más colaborativa en los servicios</a:t>
            </a:r>
          </a:p>
          <a:p>
            <a:pPr algn="ctr"/>
            <a:endParaRPr lang="es-AR" sz="2800" dirty="0">
              <a:solidFill>
                <a:srgbClr val="FF6600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es-AR" sz="2800" dirty="0">
              <a:solidFill>
                <a:srgbClr val="FF6600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s-AR" sz="28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Dra. Silvina Marcela Angelozzi</a:t>
            </a:r>
          </a:p>
          <a:p>
            <a:pPr algn="ctr"/>
            <a:r>
              <a:rPr lang="es-AR" sz="28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2022</a:t>
            </a:r>
            <a:br>
              <a:rPr lang="es-AR" sz="2800" b="1" dirty="0">
                <a:solidFill>
                  <a:srgbClr val="FF33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es-AR" sz="2800" b="1" dirty="0">
              <a:solidFill>
                <a:srgbClr val="FF33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121FCD5-D24E-3A57-3DC7-04CC7BA08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46" y="6171604"/>
            <a:ext cx="1186866" cy="42142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B91FE3A-B0D2-9258-5211-9DEEAB12AC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0954" y="174181"/>
            <a:ext cx="4414836" cy="19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22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FF6600"/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8209491" cy="46482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3200"/>
              </a:lnSpc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 dice </a:t>
            </a:r>
            <a:r>
              <a:rPr lang="es-AR" sz="2400" u="sng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integrado</a:t>
            </a:r>
          </a:p>
          <a:p>
            <a:pPr marL="0" indent="0">
              <a:lnSpc>
                <a:spcPts val="3200"/>
              </a:lnSpc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“porque el bibliotecario pasa a formar parte de la comunidad de usuarios en vez de ser un proveedor de servicios que se mantiene aparte” (</a:t>
            </a:r>
            <a:r>
              <a:rPr lang="es-AR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Shumaker</a:t>
            </a: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2009, p. 240)</a:t>
            </a:r>
          </a:p>
          <a:p>
            <a:pPr marL="0" indent="0">
              <a:lnSpc>
                <a:spcPts val="3200"/>
              </a:lnSpc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Puede requerir o no la presencia física del bibliotecario en otros ámbitos, puede hacerse también en forma virtual.</a:t>
            </a: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484" y="104385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44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FF6600"/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7895165" cy="464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Caridad-Sebastián, Mercedes y</a:t>
            </a:r>
          </a:p>
          <a:p>
            <a:pPr marL="0" indent="0">
              <a:buNone/>
            </a:pPr>
            <a:r>
              <a:rPr lang="es-AR" sz="2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Martínez-</a:t>
            </a:r>
            <a:r>
              <a:rPr lang="es-AR" sz="2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Cardama</a:t>
            </a:r>
            <a:r>
              <a:rPr lang="es-AR" sz="2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Sara (2013): </a:t>
            </a:r>
          </a:p>
          <a:p>
            <a:pPr marL="0" indent="0"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“el </a:t>
            </a:r>
            <a:r>
              <a:rPr lang="es-AR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biblioteario</a:t>
            </a: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integrado ha de comprender la misión general y los objetivos del grupo, su cultura de trabajo, creando vínculos y formando parte del mismo. Para ello puede o no desplazarse físicamente”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659" y="213922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334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FF6600"/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5415"/>
            <a:ext cx="8881004" cy="414298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No es un rol completamente nuevo ni privativo del ambiente digital, se pueden buscar sus raíces en los bibliotecarios “de departamento” (</a:t>
            </a:r>
            <a:r>
              <a:rPr lang="es-AR" sz="2400" i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branch</a:t>
            </a:r>
            <a:r>
              <a:rPr lang="es-AR" sz="2400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AR" sz="2400" i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librarian</a:t>
            </a:r>
            <a:r>
              <a:rPr lang="es-AR" sz="2400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s-AR" sz="2400" i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subject</a:t>
            </a:r>
            <a:r>
              <a:rPr lang="es-AR" sz="2400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AR" sz="2400" i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librarian</a:t>
            </a: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) (años 40)</a:t>
            </a:r>
          </a:p>
          <a:p>
            <a:pPr marL="0" indent="0">
              <a:lnSpc>
                <a:spcPct val="150000"/>
              </a:lnSpc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Las TICs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han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potenciado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las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posibilidades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alguna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medida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están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exigendo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esta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modalidad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484" y="104385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233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FF6600"/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9538229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Ámbitos de actuación</a:t>
            </a:r>
          </a:p>
          <a:p>
            <a:pPr marL="0" indent="0"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Instituciones académicas:</a:t>
            </a: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		Docencia</a:t>
            </a: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		Investigación</a:t>
            </a: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		Espacios editoriales</a:t>
            </a: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		Cultura/Servicio social/Extensión</a:t>
            </a: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		Áreas de decisión</a:t>
            </a: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		Ciencia abierta</a:t>
            </a:r>
          </a:p>
          <a:p>
            <a:pPr marL="0" indent="0"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659" y="213922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5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002060"/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9538229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Ámbitos de actuación</a:t>
            </a:r>
          </a:p>
          <a:p>
            <a:pPr marL="0" indent="0"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Empresas, industria</a:t>
            </a: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	Involucrarse en las metas o negocio.</a:t>
            </a:r>
          </a:p>
          <a:p>
            <a:pPr marL="0" indent="0"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Instituciones u organizaciones específicas</a:t>
            </a: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	(Ej. hospitales, </a:t>
            </a:r>
            <a:r>
              <a:rPr lang="es-AR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ONGs</a:t>
            </a: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editoriales)</a:t>
            </a: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659" y="213922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25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002060"/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9723966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Instituciones académicas:</a:t>
            </a:r>
          </a:p>
          <a:p>
            <a:pPr marL="0" indent="0">
              <a:buNone/>
            </a:pPr>
            <a:endParaRPr lang="es-AR" sz="2400" dirty="0">
              <a:solidFill>
                <a:srgbClr val="FF6600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Docencia: integración en la formación curricular, bibliotecario como “formador”, como miembro pleno de la comunidad docente</a:t>
            </a:r>
          </a:p>
          <a:p>
            <a:pPr marL="0" indent="0"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2700"/>
              </a:lnSpc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Alfabetización informacional </a:t>
            </a:r>
            <a:r>
              <a:rPr lang="es-AR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(no como apoyo, sino integrarse en los planes de estudio, totalmente impartido por el bibliotecario)</a:t>
            </a:r>
          </a:p>
          <a:p>
            <a:endParaRPr lang="es-AR" sz="20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2700"/>
              </a:lnSpc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Edición de contenidos </a:t>
            </a:r>
            <a:r>
              <a:rPr lang="es-AR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(elaboración junto a los docentes y edición de materiales educativos desde la biblioteca, REA/OER)</a:t>
            </a: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659" y="213922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686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002060"/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9538229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Docencia:</a:t>
            </a: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2700"/>
              </a:lnSpc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Integración de la biblioteca y del bibliotecario en el aula virtual </a:t>
            </a:r>
            <a:r>
              <a:rPr lang="es-AR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(presencia en las plataformas educativas, con rol docente más allá del link al material bibliográfico)</a:t>
            </a:r>
          </a:p>
          <a:p>
            <a:endParaRPr lang="es-AR" sz="20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Educación a distancia </a:t>
            </a:r>
            <a:r>
              <a:rPr lang="es-AR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(foros alfabetización informacional; tutoriales de uso de recursos, citaciones; ayuda en línea; todo accesible desde el mismo curso en línea)</a:t>
            </a:r>
          </a:p>
          <a:p>
            <a:endParaRPr lang="es-AR" sz="20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Redes sociales </a:t>
            </a:r>
            <a:r>
              <a:rPr lang="es-AR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(Web 2.0 en función de la enseñanza-aprendizaje, colaboración entre los estudiantes, ej. Wiki)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659" y="213922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30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002060"/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9538229" cy="4648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Investigación</a:t>
            </a:r>
          </a:p>
          <a:p>
            <a:pPr marL="0" indent="0"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Torres Salinas (2011, p.50), el bibliotecario se integra a un equipo de investigadores</a:t>
            </a:r>
          </a:p>
          <a:p>
            <a:pPr marL="0" indent="0"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2700"/>
              </a:lnSpc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Proceso de publicación de artículos y trabajos científicos </a:t>
            </a:r>
            <a:r>
              <a:rPr lang="es-AR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(dónde publicar, aspectos formales del documento, estilos y software de citas bibliográficas, políticas de acceso y de depósito de </a:t>
            </a:r>
            <a:r>
              <a:rPr lang="es-AR" sz="2000" i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preprints</a:t>
            </a:r>
            <a:r>
              <a:rPr lang="es-AR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s-AR" sz="2000" i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postprints</a:t>
            </a:r>
            <a:r>
              <a:rPr lang="es-AR" sz="2000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s-AR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revistas depredadoras)</a:t>
            </a:r>
          </a:p>
          <a:p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2700"/>
              </a:lnSpc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Archivos</a:t>
            </a: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AR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s-AR" sz="21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organización y conservación de los archivos de documentos y de conjunto datos, preservación digital)</a:t>
            </a: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659" y="213922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188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002060"/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9538229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Investigación</a:t>
            </a: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Gestión de las plataformas que manejan los investigadores </a:t>
            </a:r>
            <a:r>
              <a:rPr lang="es-AR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(de revistas online, agencias evaluadoras, sistemas de gestión curricular, solicitud de proyectos, repositorios) </a:t>
            </a:r>
          </a:p>
          <a:p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Gestión de la visibilidad y el impacto del grupo </a:t>
            </a:r>
            <a:r>
              <a:rPr lang="es-AR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(informes bibliométricos, asesoramiento para acreditaciones, presencia en redes académicas y repositorios abiertos) </a:t>
            </a:r>
          </a:p>
          <a:p>
            <a:pPr lvl="0">
              <a:buClr>
                <a:srgbClr val="00B0F0"/>
              </a:buClr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Búsqueda, recuperación y sistematización de la información </a:t>
            </a:r>
            <a:r>
              <a:rPr lang="es-AR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(vigilancia tecnológica) </a:t>
            </a:r>
          </a:p>
          <a:p>
            <a:pPr lvl="0">
              <a:buClr>
                <a:srgbClr val="00B0F0"/>
              </a:buClr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Licencias y derechos de autor </a:t>
            </a:r>
            <a:r>
              <a:rPr lang="es-AR" sz="2000" dirty="0">
                <a:solidFill>
                  <a:schemeClr val="accent2">
                    <a:lumMod val="50000"/>
                  </a:schemeClr>
                </a:solidFill>
              </a:rPr>
              <a:t>(derechos, responsabilidades, uso ético)</a:t>
            </a:r>
          </a:p>
          <a:p>
            <a:pPr lvl="0">
              <a:buClr>
                <a:srgbClr val="00B0F0"/>
              </a:buClr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Patentes</a:t>
            </a:r>
          </a:p>
          <a:p>
            <a:endParaRPr lang="es-AR" sz="20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847" y="0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33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chemeClr val="accent2">
                    <a:lumMod val="50000"/>
                  </a:schemeClr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9538229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En el contexto general de la institución pueden integrarse en:</a:t>
            </a:r>
          </a:p>
          <a:p>
            <a:pPr marL="0" indent="0">
              <a:buNone/>
            </a:pPr>
            <a:endParaRPr lang="es-AR" sz="2400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Gestión de repositorios institucionales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Gestión repositorios de datos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Políticas institucionales en información académica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Editorial universitaria (materiales impresos y digitales)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Monitoreo de métricas e informes de la producción institucional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Mantener banco de agentes financiadores</a:t>
            </a: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847" y="0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6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82" y="245030"/>
            <a:ext cx="9568218" cy="930442"/>
          </a:xfrm>
        </p:spPr>
        <p:txBody>
          <a:bodyPr>
            <a:noAutofit/>
          </a:bodyPr>
          <a:lstStyle/>
          <a:p>
            <a:r>
              <a:rPr lang="es-AR" sz="2800" dirty="0">
                <a:solidFill>
                  <a:srgbClr val="002060"/>
                </a:solidFill>
              </a:rPr>
              <a:t>Contexto de las bibliotecas académicas/de investigación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976901"/>
              </p:ext>
            </p:extLst>
          </p:nvPr>
        </p:nvGraphicFramePr>
        <p:xfrm>
          <a:off x="813468" y="2119231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1060B5D5-B2D2-4B98-9B97-3F55B15D6A02}"/>
              </a:ext>
            </a:extLst>
          </p:cNvPr>
          <p:cNvSpPr txBox="1"/>
          <p:nvPr/>
        </p:nvSpPr>
        <p:spPr>
          <a:xfrm>
            <a:off x="7386638" y="6243638"/>
            <a:ext cx="3400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Elaboración propia.</a:t>
            </a:r>
          </a:p>
        </p:txBody>
      </p:sp>
    </p:spTree>
    <p:extLst>
      <p:ext uri="{BB962C8B-B14F-4D97-AF65-F5344CB8AC3E}">
        <p14:creationId xmlns:p14="http://schemas.microsoft.com/office/powerpoint/2010/main" val="1260999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chemeClr val="accent2">
                    <a:lumMod val="50000"/>
                  </a:schemeClr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9538229" cy="4648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Otros espacios:</a:t>
            </a:r>
          </a:p>
          <a:p>
            <a:pPr marL="0" indent="0">
              <a:spcBef>
                <a:spcPts val="0"/>
              </a:spcBef>
              <a:buNone/>
            </a:pPr>
            <a:endParaRPr lang="es-AR" sz="2400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Integrarse a las </a:t>
            </a: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áreas culturales o de servicio social </a:t>
            </a: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(Exposiciones, conciertos, presentaciones de libros, proyectos de reciclado, colectas o actividades benéficas)</a:t>
            </a:r>
          </a:p>
          <a:p>
            <a:pPr marL="0" indent="0">
              <a:spcBef>
                <a:spcPts val="0"/>
              </a:spcBef>
              <a:buNone/>
            </a:pPr>
            <a:endParaRPr lang="es-AR" sz="2400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Presencia en </a:t>
            </a: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espacios comunes </a:t>
            </a: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fuera de la biblioteca</a:t>
            </a:r>
          </a:p>
          <a:p>
            <a:pPr marL="0" indent="0">
              <a:spcBef>
                <a:spcPts val="0"/>
              </a:spcBef>
              <a:buNone/>
            </a:pPr>
            <a:endParaRPr lang="es-AR" sz="2400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Jornadas de puertas abiertas</a:t>
            </a:r>
          </a:p>
          <a:p>
            <a:pPr marL="0" indent="0">
              <a:spcBef>
                <a:spcPts val="0"/>
              </a:spcBef>
              <a:buNone/>
            </a:pPr>
            <a:endParaRPr lang="es-AR" sz="2400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Participación en los </a:t>
            </a: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órganos de decisión </a:t>
            </a:r>
            <a:r>
              <a:rPr lang="es-AR" sz="2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(comisiones académicas)</a:t>
            </a: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847" y="0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344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chemeClr val="accent2">
                    <a:lumMod val="50000"/>
                  </a:schemeClr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4462"/>
            <a:ext cx="9381066" cy="52296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AR" sz="38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Saberes y competencias</a:t>
            </a:r>
          </a:p>
          <a:p>
            <a:pPr marL="0" indent="0">
              <a:buNone/>
            </a:pPr>
            <a:endParaRPr lang="es-AR" sz="2400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s-AR" sz="3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Conocimiento profundo de cierta temática</a:t>
            </a:r>
          </a:p>
          <a:p>
            <a:pPr marL="0" indent="0">
              <a:buNone/>
            </a:pPr>
            <a:r>
              <a:rPr lang="es-AR" sz="3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Gestión de repositorios de publicaciones y de datos de investigación</a:t>
            </a:r>
          </a:p>
          <a:p>
            <a:pPr marL="0" indent="0">
              <a:buNone/>
            </a:pPr>
            <a:r>
              <a:rPr lang="es-AR" sz="3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Ciencia de datos </a:t>
            </a:r>
          </a:p>
          <a:p>
            <a:pPr marL="0" indent="0">
              <a:buNone/>
            </a:pPr>
            <a:r>
              <a:rPr lang="es-AR" sz="3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Preservación digital</a:t>
            </a:r>
          </a:p>
          <a:p>
            <a:pPr marL="0" indent="0">
              <a:buNone/>
            </a:pPr>
            <a:r>
              <a:rPr lang="es-AR" sz="3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Publicación científica</a:t>
            </a:r>
          </a:p>
          <a:p>
            <a:pPr marL="0" indent="0">
              <a:buNone/>
            </a:pPr>
            <a:r>
              <a:rPr lang="es-AR" sz="3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Métricas de la información científica </a:t>
            </a:r>
          </a:p>
          <a:p>
            <a:pPr marL="0" indent="0">
              <a:buNone/>
            </a:pPr>
            <a:r>
              <a:rPr lang="es-AR" sz="3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Edición de contenidos digitales</a:t>
            </a:r>
          </a:p>
          <a:p>
            <a:pPr marL="0" indent="0">
              <a:buNone/>
            </a:pPr>
            <a:r>
              <a:rPr lang="es-AR" sz="3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Conocimientos pedagógicos/plataformas de enseñanza</a:t>
            </a: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s-AR" sz="2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		</a:t>
            </a:r>
            <a:r>
              <a:rPr lang="es-AR" sz="38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ESPECIALIZACIÓN PROFESIONAL</a:t>
            </a: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996" y="104385"/>
            <a:ext cx="2600324" cy="2001030"/>
          </a:xfrm>
          <a:prstGeom prst="rect">
            <a:avLst/>
          </a:prstGeom>
        </p:spPr>
      </p:pic>
      <p:sp>
        <p:nvSpPr>
          <p:cNvPr id="3" name="Flecha: a la derecha con bandas 2">
            <a:extLst>
              <a:ext uri="{FF2B5EF4-FFF2-40B4-BE49-F238E27FC236}">
                <a16:creationId xmlns:a16="http://schemas.microsoft.com/office/drawing/2014/main" id="{3FA5636B-C2D4-4528-AB79-907D5492D803}"/>
              </a:ext>
            </a:extLst>
          </p:cNvPr>
          <p:cNvSpPr/>
          <p:nvPr/>
        </p:nvSpPr>
        <p:spPr>
          <a:xfrm rot="5400000">
            <a:off x="3985982" y="4850892"/>
            <a:ext cx="360614" cy="1545907"/>
          </a:xfrm>
          <a:prstGeom prst="stripedRightArrow">
            <a:avLst>
              <a:gd name="adj1" fmla="val 79481"/>
              <a:gd name="adj2" fmla="val 5000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657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002060"/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2736" y="1600200"/>
            <a:ext cx="7366528" cy="4829175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endParaRPr lang="es-AR" sz="31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es-AR" sz="31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96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Disposiciones</a:t>
            </a:r>
          </a:p>
          <a:p>
            <a:pPr marL="0" indent="0">
              <a:spcBef>
                <a:spcPts val="0"/>
              </a:spcBef>
              <a:buNone/>
            </a:pPr>
            <a:endParaRPr lang="es-AR" sz="80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es-AR" sz="80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Habilidades comunicativas</a:t>
            </a:r>
          </a:p>
          <a:p>
            <a:pPr marL="0" indent="0">
              <a:spcBef>
                <a:spcPts val="0"/>
              </a:spcBef>
              <a:buNone/>
            </a:pPr>
            <a:endParaRPr lang="es-AR" sz="80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Confianza en sí mismo</a:t>
            </a:r>
          </a:p>
          <a:p>
            <a:pPr marL="0" indent="0">
              <a:spcBef>
                <a:spcPts val="0"/>
              </a:spcBef>
              <a:buNone/>
            </a:pPr>
            <a:endParaRPr lang="es-AR" sz="80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Actitud abierta y flexible</a:t>
            </a:r>
          </a:p>
          <a:p>
            <a:pPr marL="0" indent="0">
              <a:spcBef>
                <a:spcPts val="0"/>
              </a:spcBef>
              <a:buNone/>
            </a:pPr>
            <a:endParaRPr lang="es-AR" sz="80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Aprendizaje permanente</a:t>
            </a:r>
          </a:p>
          <a:p>
            <a:pPr marL="0" indent="0">
              <a:spcBef>
                <a:spcPts val="0"/>
              </a:spcBef>
              <a:buNone/>
            </a:pPr>
            <a:endParaRPr lang="es-AR" sz="80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Ética profesional</a:t>
            </a:r>
          </a:p>
          <a:p>
            <a:pPr marL="0" indent="0">
              <a:spcBef>
                <a:spcPts val="0"/>
              </a:spcBef>
              <a:buNone/>
            </a:pPr>
            <a:endParaRPr lang="es-AR" sz="80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Espíritu de colaboración</a:t>
            </a:r>
          </a:p>
          <a:p>
            <a:pPr marL="0" indent="0">
              <a:spcBef>
                <a:spcPts val="0"/>
              </a:spcBef>
              <a:buNone/>
            </a:pPr>
            <a:endParaRPr lang="es-AR" sz="80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Proactividad</a:t>
            </a: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s-AR" sz="2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				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659" y="213922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28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002060"/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0"/>
            <a:ext cx="8923866" cy="4872038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AR" sz="96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Beneficios</a:t>
            </a:r>
          </a:p>
          <a:p>
            <a:pPr marL="0" indent="0">
              <a:spcBef>
                <a:spcPts val="0"/>
              </a:spcBef>
              <a:buNone/>
            </a:pPr>
            <a:endParaRPr lang="es-AR" sz="62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es-AR" sz="62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es-AR" sz="62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Favorece el mantenimiento de una </a:t>
            </a:r>
            <a:r>
              <a:rPr lang="es-AR" sz="80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comunicación </a:t>
            </a: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fluida con todas las áreas de la organización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es-AR" sz="80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La biblioteca está </a:t>
            </a:r>
            <a:r>
              <a:rPr lang="es-AR" sz="80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más cerca de las necesidades </a:t>
            </a: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de sus usuarios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es-AR" sz="80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s-AR" sz="80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valoriza el rol de la biblioteca </a:t>
            </a: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en la institución, de la colección y de los bibliotecarios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es-AR" sz="80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 favorece el </a:t>
            </a:r>
            <a:r>
              <a:rPr lang="es-AR" sz="80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crecimiento personal y profesional </a:t>
            </a: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de los bibliotecarios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es-AR" sz="80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s-AR" sz="8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 favorece el </a:t>
            </a:r>
            <a:r>
              <a:rPr lang="es-AR" sz="80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trabajo colaborativo</a:t>
            </a:r>
          </a:p>
          <a:p>
            <a:pPr marL="0" indent="0">
              <a:spcBef>
                <a:spcPts val="0"/>
              </a:spcBef>
              <a:buNone/>
            </a:pPr>
            <a:endParaRPr lang="es-AR" sz="20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s-AR" sz="2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				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659" y="213922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62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endParaRPr lang="es-A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3038"/>
            <a:ext cx="10366904" cy="50292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s-AR" sz="9600" b="1" dirty="0">
              <a:solidFill>
                <a:schemeClr val="accent2">
                  <a:lumMod val="50000"/>
                </a:schemeClr>
              </a:solidFill>
              <a:latin typeface="Abadi" panose="020B0604020104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s-AR" sz="9600" b="1" dirty="0">
              <a:solidFill>
                <a:schemeClr val="accent2">
                  <a:lumMod val="50000"/>
                </a:schemeClr>
              </a:solidFill>
              <a:latin typeface="Wingdings 3" panose="05040102010807070707" pitchFamily="18" charset="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s-AR" sz="9600" b="1" dirty="0">
              <a:solidFill>
                <a:schemeClr val="accent2">
                  <a:lumMod val="50000"/>
                </a:schemeClr>
              </a:solidFill>
              <a:latin typeface="Abadi" panose="020B0604020104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s-AR" sz="9600" b="1" dirty="0">
              <a:solidFill>
                <a:schemeClr val="accent2">
                  <a:lumMod val="50000"/>
                </a:schemeClr>
              </a:solidFill>
              <a:latin typeface="Abadi" panose="020B0604020104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s-AR" sz="86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silvina.angelozzi@unc.edu.ar</a:t>
            </a:r>
          </a:p>
          <a:p>
            <a:pPr marL="0" indent="0">
              <a:spcBef>
                <a:spcPts val="0"/>
              </a:spcBef>
              <a:buNone/>
            </a:pPr>
            <a:endParaRPr lang="es-AR" sz="86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s-AR" sz="2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				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5B18C69-4A71-7D3C-557F-36162A6EE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388" y="1864519"/>
            <a:ext cx="4148138" cy="172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611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dirty="0">
                <a:solidFill>
                  <a:schemeClr val="accent2">
                    <a:lumMod val="50000"/>
                  </a:schemeClr>
                </a:solidFill>
              </a:rPr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810E60-8148-4E15-8A54-D5CCB0CAC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57325"/>
            <a:ext cx="9709679" cy="54006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AR" dirty="0"/>
              <a:t>Becker, B.W. (2010) </a:t>
            </a:r>
            <a:r>
              <a:rPr lang="es-AR" dirty="0" err="1"/>
              <a:t>Embedded</a:t>
            </a:r>
            <a:r>
              <a:rPr lang="es-AR" dirty="0"/>
              <a:t> </a:t>
            </a:r>
            <a:r>
              <a:rPr lang="es-AR" dirty="0" err="1"/>
              <a:t>Librarianship</a:t>
            </a:r>
            <a:r>
              <a:rPr lang="es-AR" dirty="0"/>
              <a:t>: A Point-</a:t>
            </a:r>
            <a:r>
              <a:rPr lang="es-AR" dirty="0" err="1"/>
              <a:t>of</a:t>
            </a:r>
            <a:r>
              <a:rPr lang="es-AR" dirty="0"/>
              <a:t>-</a:t>
            </a:r>
            <a:r>
              <a:rPr lang="es-AR" dirty="0" err="1"/>
              <a:t>Need</a:t>
            </a:r>
            <a:r>
              <a:rPr lang="es-AR" dirty="0"/>
              <a:t> </a:t>
            </a:r>
            <a:r>
              <a:rPr lang="es-AR" dirty="0" err="1"/>
              <a:t>Service</a:t>
            </a:r>
            <a:r>
              <a:rPr lang="es-AR" dirty="0"/>
              <a:t>. </a:t>
            </a:r>
            <a:r>
              <a:rPr lang="es-AR" dirty="0" err="1"/>
              <a:t>Behavioral</a:t>
            </a:r>
            <a:r>
              <a:rPr lang="es-AR" dirty="0"/>
              <a:t> &amp; Social </a:t>
            </a:r>
            <a:r>
              <a:rPr lang="es-AR" dirty="0" err="1"/>
              <a:t>Sciences</a:t>
            </a:r>
            <a:r>
              <a:rPr lang="es-AR" dirty="0"/>
              <a:t> </a:t>
            </a:r>
            <a:r>
              <a:rPr lang="es-AR" dirty="0" err="1"/>
              <a:t>Librarian</a:t>
            </a:r>
            <a:r>
              <a:rPr lang="es-AR" dirty="0"/>
              <a:t>, 29(3), 237-240, http://dx.doi.org/10.1080/01639269.2010.498763</a:t>
            </a:r>
          </a:p>
          <a:p>
            <a:pPr marL="0" indent="0">
              <a:buNone/>
            </a:pPr>
            <a:r>
              <a:rPr lang="es-AR" dirty="0"/>
              <a:t>Caridad-Sebastián, M.; Martínez-</a:t>
            </a:r>
            <a:r>
              <a:rPr lang="es-AR" dirty="0" err="1"/>
              <a:t>Cardama</a:t>
            </a:r>
            <a:r>
              <a:rPr lang="es-AR" dirty="0"/>
              <a:t>, S. (2013). El bibliotecario integrado en el aprendizaje universitario. El profesional de la información, 22 (2), 149-154. http://dx.doi.org/10.3145/epi.2013.mar.09</a:t>
            </a:r>
          </a:p>
          <a:p>
            <a:pPr marL="0" indent="0">
              <a:buNone/>
            </a:pPr>
            <a:r>
              <a:rPr lang="es-AR" dirty="0" err="1"/>
              <a:t>Dewe</a:t>
            </a:r>
            <a:r>
              <a:rPr lang="es-AR" dirty="0"/>
              <a:t>, B.I. (2004)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Embedded</a:t>
            </a:r>
            <a:r>
              <a:rPr lang="es-AR" dirty="0"/>
              <a:t> </a:t>
            </a:r>
            <a:r>
              <a:rPr lang="es-AR" dirty="0" err="1"/>
              <a:t>Librarian</a:t>
            </a:r>
            <a:r>
              <a:rPr lang="es-AR" dirty="0"/>
              <a:t>: </a:t>
            </a:r>
            <a:r>
              <a:rPr lang="es-AR" dirty="0" err="1"/>
              <a:t>Strategic</a:t>
            </a:r>
            <a:r>
              <a:rPr lang="es-AR" dirty="0"/>
              <a:t> campus </a:t>
            </a:r>
            <a:r>
              <a:rPr lang="es-AR" dirty="0" err="1"/>
              <a:t>collaborations</a:t>
            </a:r>
            <a:r>
              <a:rPr lang="es-AR" dirty="0"/>
              <a:t>. </a:t>
            </a:r>
            <a:r>
              <a:rPr lang="es-AR" dirty="0" err="1"/>
              <a:t>Resource</a:t>
            </a:r>
            <a:r>
              <a:rPr lang="es-AR" dirty="0"/>
              <a:t> </a:t>
            </a:r>
            <a:r>
              <a:rPr lang="es-AR" dirty="0" err="1"/>
              <a:t>Sharing</a:t>
            </a:r>
            <a:r>
              <a:rPr lang="es-AR" dirty="0"/>
              <a:t> &amp; </a:t>
            </a:r>
            <a:r>
              <a:rPr lang="es-AR" dirty="0" err="1"/>
              <a:t>Information</a:t>
            </a:r>
            <a:r>
              <a:rPr lang="es-AR" dirty="0"/>
              <a:t> Networks, 17(1-2), 5-17, http://dx.doi.org/10.1300/J121v17n01_02</a:t>
            </a:r>
          </a:p>
          <a:p>
            <a:pPr marL="0" indent="0">
              <a:buNone/>
            </a:pPr>
            <a:r>
              <a:rPr lang="es-AR" dirty="0"/>
              <a:t>González-Fernández-Villavicencio, N.; Sánchez Baíllo, P. y Valor </a:t>
            </a:r>
            <a:r>
              <a:rPr lang="es-AR" dirty="0" err="1"/>
              <a:t>Piechotta</a:t>
            </a:r>
            <a:r>
              <a:rPr lang="es-AR" dirty="0"/>
              <a:t>, M. (2007) La Biblioteca Embebida En 10as Jornadas Españolas de Documentación, Santiago de Compostela, 9-11 May 2007.</a:t>
            </a:r>
          </a:p>
          <a:p>
            <a:pPr marL="0" indent="0">
              <a:buNone/>
            </a:pPr>
            <a:r>
              <a:rPr lang="es-AR" dirty="0" err="1"/>
              <a:t>Lougee</a:t>
            </a:r>
            <a:r>
              <a:rPr lang="es-AR" dirty="0"/>
              <a:t>, W.P. (2002) </a:t>
            </a:r>
            <a:r>
              <a:rPr lang="es-AR" dirty="0" err="1"/>
              <a:t>Diffuse</a:t>
            </a:r>
            <a:r>
              <a:rPr lang="es-AR" dirty="0"/>
              <a:t> </a:t>
            </a:r>
            <a:r>
              <a:rPr lang="es-AR" dirty="0" err="1"/>
              <a:t>Libraries</a:t>
            </a:r>
            <a:r>
              <a:rPr lang="es-AR" dirty="0"/>
              <a:t>: </a:t>
            </a:r>
            <a:r>
              <a:rPr lang="es-AR" dirty="0" err="1"/>
              <a:t>Emergent</a:t>
            </a:r>
            <a:r>
              <a:rPr lang="es-AR" dirty="0"/>
              <a:t> Roles </a:t>
            </a:r>
            <a:r>
              <a:rPr lang="es-AR" dirty="0" err="1"/>
              <a:t>for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Research</a:t>
            </a:r>
            <a:r>
              <a:rPr lang="es-AR" dirty="0"/>
              <a:t> Library in </a:t>
            </a:r>
            <a:r>
              <a:rPr lang="es-AR" dirty="0" err="1"/>
              <a:t>the</a:t>
            </a:r>
            <a:r>
              <a:rPr lang="es-AR" dirty="0"/>
              <a:t> Digital Age. Washington, DC: CLIR. https://www.clir.org/wp-content/uploads/sites/6/pub108_57d70f702672e.pdf</a:t>
            </a:r>
          </a:p>
          <a:p>
            <a:pPr marL="0" indent="0">
              <a:buNone/>
            </a:pPr>
            <a:r>
              <a:rPr lang="es-AR" dirty="0"/>
              <a:t>Torres-Salinas, Daniel(2011) Integrados en la investigación: los </a:t>
            </a:r>
            <a:r>
              <a:rPr lang="es-AR" dirty="0" err="1"/>
              <a:t>embedded</a:t>
            </a:r>
            <a:r>
              <a:rPr lang="es-AR" dirty="0"/>
              <a:t> </a:t>
            </a:r>
            <a:r>
              <a:rPr lang="es-AR" dirty="0" err="1"/>
              <a:t>librarians</a:t>
            </a:r>
            <a:r>
              <a:rPr lang="es-AR" dirty="0"/>
              <a:t>. Anuario </a:t>
            </a:r>
            <a:r>
              <a:rPr lang="es-AR" dirty="0" err="1"/>
              <a:t>ThinkEPI</a:t>
            </a:r>
            <a:r>
              <a:rPr lang="es-AR" dirty="0"/>
              <a:t>, 5, 48-51.</a:t>
            </a:r>
          </a:p>
          <a:p>
            <a:pPr marL="0" indent="0">
              <a:buNone/>
            </a:pPr>
            <a:r>
              <a:rPr lang="es-AR" dirty="0"/>
              <a:t>Robinson García, N. (2010) El bibliotecario “incrustado”. </a:t>
            </a:r>
            <a:r>
              <a:rPr lang="es-AR" dirty="0" err="1"/>
              <a:t>Docu</a:t>
            </a:r>
            <a:r>
              <a:rPr lang="es-AR" dirty="0"/>
              <a:t> ¿qué?: entre olas de información. Recuperado de  http://www.entreolasdeinformacion.blogspot.com/2010/03/el-bibliotecario-incrustado.html</a:t>
            </a:r>
          </a:p>
          <a:p>
            <a:pPr marL="0" indent="0">
              <a:buNone/>
            </a:pPr>
            <a:r>
              <a:rPr lang="es-AR" dirty="0" err="1"/>
              <a:t>Shumaker</a:t>
            </a:r>
            <a:r>
              <a:rPr lang="es-AR" dirty="0"/>
              <a:t>, D. (2009). Who </a:t>
            </a:r>
            <a:r>
              <a:rPr lang="es-AR" dirty="0" err="1"/>
              <a:t>let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librarians</a:t>
            </a:r>
            <a:r>
              <a:rPr lang="es-AR" dirty="0"/>
              <a:t> </a:t>
            </a:r>
            <a:r>
              <a:rPr lang="es-AR" dirty="0" err="1"/>
              <a:t>out</a:t>
            </a:r>
            <a:r>
              <a:rPr lang="es-AR" dirty="0"/>
              <a:t>? </a:t>
            </a:r>
            <a:r>
              <a:rPr lang="es-AR" dirty="0" err="1"/>
              <a:t>Embedded</a:t>
            </a:r>
            <a:r>
              <a:rPr lang="es-AR" dirty="0"/>
              <a:t> </a:t>
            </a:r>
            <a:r>
              <a:rPr lang="es-AR" dirty="0" err="1"/>
              <a:t>librarianship</a:t>
            </a:r>
            <a:r>
              <a:rPr lang="es-AR" dirty="0"/>
              <a:t> and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library</a:t>
            </a:r>
            <a:r>
              <a:rPr lang="es-AR" dirty="0"/>
              <a:t> manager. Reference &amp; </a:t>
            </a:r>
            <a:r>
              <a:rPr lang="es-AR" dirty="0" err="1"/>
              <a:t>User</a:t>
            </a:r>
            <a:r>
              <a:rPr lang="es-AR" dirty="0"/>
              <a:t> </a:t>
            </a:r>
            <a:r>
              <a:rPr lang="es-AR" dirty="0" err="1"/>
              <a:t>Services</a:t>
            </a:r>
            <a:r>
              <a:rPr lang="es-AR" dirty="0"/>
              <a:t> </a:t>
            </a:r>
            <a:r>
              <a:rPr lang="es-AR" dirty="0" err="1"/>
              <a:t>Quarterly</a:t>
            </a:r>
            <a:r>
              <a:rPr lang="es-AR" dirty="0"/>
              <a:t>, 48(3), 239–257.</a:t>
            </a:r>
          </a:p>
          <a:p>
            <a:pPr marL="0" indent="0">
              <a:buNone/>
            </a:pPr>
            <a:r>
              <a:rPr lang="es-AR" dirty="0" err="1"/>
              <a:t>Shumaker</a:t>
            </a:r>
            <a:r>
              <a:rPr lang="es-AR" dirty="0"/>
              <a:t>, D.; </a:t>
            </a:r>
            <a:r>
              <a:rPr lang="es-AR" dirty="0" err="1"/>
              <a:t>Talley</a:t>
            </a:r>
            <a:r>
              <a:rPr lang="es-AR" dirty="0"/>
              <a:t>, M. (2009) </a:t>
            </a:r>
            <a:r>
              <a:rPr lang="es-AR" dirty="0" err="1"/>
              <a:t>Models</a:t>
            </a:r>
            <a:r>
              <a:rPr lang="es-AR" dirty="0"/>
              <a:t> </a:t>
            </a:r>
            <a:r>
              <a:rPr lang="es-AR" dirty="0" err="1"/>
              <a:t>of</a:t>
            </a:r>
            <a:r>
              <a:rPr lang="es-AR" dirty="0"/>
              <a:t> </a:t>
            </a:r>
            <a:r>
              <a:rPr lang="es-AR" dirty="0" err="1"/>
              <a:t>embedded</a:t>
            </a:r>
            <a:r>
              <a:rPr lang="es-AR" dirty="0"/>
              <a:t> </a:t>
            </a:r>
            <a:r>
              <a:rPr lang="es-AR" dirty="0" err="1"/>
              <a:t>librarianship</a:t>
            </a:r>
            <a:r>
              <a:rPr lang="es-AR" dirty="0"/>
              <a:t>: Final </a:t>
            </a:r>
            <a:r>
              <a:rPr lang="es-AR" dirty="0" err="1"/>
              <a:t>report</a:t>
            </a:r>
            <a:r>
              <a:rPr lang="es-AR" dirty="0"/>
              <a:t>. </a:t>
            </a:r>
            <a:r>
              <a:rPr lang="es-AR" dirty="0" err="1"/>
              <a:t>Prepared</a:t>
            </a:r>
            <a:r>
              <a:rPr lang="es-AR" dirty="0"/>
              <a:t> </a:t>
            </a:r>
            <a:r>
              <a:rPr lang="es-AR" dirty="0" err="1"/>
              <a:t>under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Special</a:t>
            </a:r>
            <a:r>
              <a:rPr lang="es-AR" dirty="0"/>
              <a:t> </a:t>
            </a:r>
            <a:r>
              <a:rPr lang="es-AR" dirty="0" err="1"/>
              <a:t>Libraries</a:t>
            </a:r>
            <a:r>
              <a:rPr lang="es-AR" dirty="0"/>
              <a:t> </a:t>
            </a:r>
            <a:r>
              <a:rPr lang="es-AR" dirty="0" err="1"/>
              <a:t>Association</a:t>
            </a:r>
            <a:r>
              <a:rPr lang="es-AR" dirty="0"/>
              <a:t> </a:t>
            </a:r>
            <a:r>
              <a:rPr lang="es-AR" dirty="0" err="1"/>
              <a:t>Research</a:t>
            </a:r>
            <a:r>
              <a:rPr lang="es-AR" dirty="0"/>
              <a:t> Grant.  Recuperado de https://embeddedlibrarian.files.wordpress.com/2009/08/executivesummarymodels-of-embedded-librarianship.pdf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8073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0413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002060"/>
                </a:solidFill>
              </a:rPr>
              <a:t>Contexto de las bibliotecas académicas/de investigación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10252604" cy="44411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modelos distribuidos de acceso y gestión de la información</a:t>
            </a:r>
          </a:p>
          <a:p>
            <a:pPr marL="0" indent="0"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modelos más abiertos y colaborativos de gestión de contenidos de la biblioteca así como de desarrollo y prestación de los servicios</a:t>
            </a: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946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endParaRPr lang="es-A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10252604" cy="4441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Nuevo enfoque de los servicios con dos ejes articuladores:</a:t>
            </a:r>
          </a:p>
          <a:p>
            <a:pPr marL="0" indent="0"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DIGITALIZACIÓN Y TICS              llevar los servicios más allá de los muros de la biblioteca</a:t>
            </a:r>
          </a:p>
          <a:p>
            <a:pPr>
              <a:lnSpc>
                <a:spcPct val="150000"/>
              </a:lnSpc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ORIENTACIÓN AL CLIENTE/USUARIO/LECTOR             el centro es el usuario y sus necesidades (demandas y anticipación a la demanda)</a:t>
            </a:r>
          </a:p>
        </p:txBody>
      </p:sp>
      <p:sp>
        <p:nvSpPr>
          <p:cNvPr id="8" name="Flecha: a la derecha con bandas 7">
            <a:extLst>
              <a:ext uri="{FF2B5EF4-FFF2-40B4-BE49-F238E27FC236}">
                <a16:creationId xmlns:a16="http://schemas.microsoft.com/office/drawing/2014/main" id="{5C58B76B-E035-4323-9369-5051C72E43A7}"/>
              </a:ext>
            </a:extLst>
          </p:cNvPr>
          <p:cNvSpPr/>
          <p:nvPr/>
        </p:nvSpPr>
        <p:spPr>
          <a:xfrm>
            <a:off x="4389459" y="2658047"/>
            <a:ext cx="978408" cy="484632"/>
          </a:xfrm>
          <a:prstGeom prst="striped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FE2FA57-93EB-A7D9-2D09-294A06A91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523" y="4557879"/>
            <a:ext cx="1005927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2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85838"/>
            <a:ext cx="9538229" cy="5262563"/>
          </a:xfrm>
        </p:spPr>
        <p:txBody>
          <a:bodyPr>
            <a:normAutofit/>
          </a:bodyPr>
          <a:lstStyle/>
          <a:p>
            <a:pPr marL="0" indent="0">
              <a:lnSpc>
                <a:spcPts val="3400"/>
              </a:lnSpc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Una de las modalidades para prestar servicios desde esta perspectiva es lo que se denomina:</a:t>
            </a:r>
          </a:p>
          <a:p>
            <a:pPr marL="0" indent="0"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s-AR" sz="2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BIBLIOTECARIO INTEGRADO</a:t>
            </a: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164" y="3749812"/>
            <a:ext cx="3493822" cy="268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114425"/>
            <a:ext cx="9701213" cy="51339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AR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¿Qué se entiende por </a:t>
            </a:r>
            <a:r>
              <a:rPr lang="es-AR" sz="28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bibliotecario integrado</a:t>
            </a:r>
            <a:r>
              <a:rPr lang="es-AR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marL="0" indent="0"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Barbara Dewey (2004) : </a:t>
            </a:r>
            <a:r>
              <a:rPr lang="es-AR" sz="2400" i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embedded</a:t>
            </a:r>
            <a:r>
              <a:rPr lang="es-AR" sz="2400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AR" sz="2400" i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librarian</a:t>
            </a:r>
            <a:endParaRPr lang="es-AR" sz="2400" i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	</a:t>
            </a:r>
          </a:p>
          <a:p>
            <a:pPr marL="0" indent="0">
              <a:lnSpc>
                <a:spcPts val="2900"/>
              </a:lnSpc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Implica colaboración cercana, participativa, involucrarse con el grupo o área con que se colabora. No es un “tipo” de bibliotecario, sino una modalidad de acción. Es también un bibliotecario “próximo”, inmerso.</a:t>
            </a:r>
          </a:p>
          <a:p>
            <a:pPr marL="0" indent="0">
              <a:lnSpc>
                <a:spcPts val="2900"/>
              </a:lnSpc>
              <a:buNone/>
            </a:pP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	</a:t>
            </a:r>
          </a:p>
          <a:p>
            <a:pPr marL="0" indent="0">
              <a:lnSpc>
                <a:spcPts val="2900"/>
              </a:lnSpc>
              <a:buNone/>
            </a:pP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El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bibliotecario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se involucre de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manera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relevante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las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áreas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primarias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de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enseñanza-aprendizaje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y de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investigación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 las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instituciones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académicas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También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cuestiones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extensionistas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culturales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y/o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áreas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 decision. </a:t>
            </a: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8159" y="113910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0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/>
          <a:lstStyle/>
          <a:p>
            <a:r>
              <a:rPr lang="es-AR" sz="2800" dirty="0">
                <a:solidFill>
                  <a:srgbClr val="FF6600"/>
                </a:solidFill>
              </a:rPr>
              <a:t>Bibliotecario integrado</a:t>
            </a:r>
            <a:endParaRPr lang="es-AR" dirty="0">
              <a:solidFill>
                <a:srgbClr val="FF6600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0"/>
            <a:ext cx="9538229" cy="5068577"/>
          </a:xfrm>
        </p:spPr>
        <p:txBody>
          <a:bodyPr>
            <a:normAutofit/>
          </a:bodyPr>
          <a:lstStyle/>
          <a:p>
            <a:pPr marL="0" indent="0">
              <a:lnSpc>
                <a:spcPts val="2900"/>
              </a:lnSpc>
              <a:spcBef>
                <a:spcPts val="0"/>
              </a:spcBef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Término en español:</a:t>
            </a:r>
          </a:p>
          <a:p>
            <a:pPr marL="0" indent="0">
              <a:lnSpc>
                <a:spcPts val="2900"/>
              </a:lnSpc>
              <a:spcBef>
                <a:spcPts val="0"/>
              </a:spcBef>
              <a:buNone/>
            </a:pPr>
            <a:endParaRPr lang="es-AR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“bibliotecario integrado” (Torres-Salinas, 2011), </a:t>
            </a: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“incrustado” (Robinson, 2010),</a:t>
            </a:r>
          </a:p>
          <a:p>
            <a:pPr marL="0" indent="0"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“embebido” (González-Fernández-Villavicencio et al., 2007)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956" y="3980173"/>
            <a:ext cx="3493822" cy="268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6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FF6600"/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1600201"/>
            <a:ext cx="8366654" cy="4648200"/>
          </a:xfrm>
        </p:spPr>
        <p:txBody>
          <a:bodyPr>
            <a:normAutofit/>
          </a:bodyPr>
          <a:lstStyle/>
          <a:p>
            <a:pPr marL="0" indent="0">
              <a:lnSpc>
                <a:spcPts val="2300"/>
              </a:lnSpc>
              <a:buNone/>
            </a:pPr>
            <a:endParaRPr lang="es-AR" sz="20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s-AR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Schumaker</a:t>
            </a: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s-AR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Talley</a:t>
            </a: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(2009):</a:t>
            </a:r>
          </a:p>
          <a:p>
            <a:pPr marL="0" indent="0">
              <a:lnSpc>
                <a:spcPts val="3200"/>
              </a:lnSpc>
              <a:buNone/>
            </a:pP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endParaRPr lang="en-US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conlleva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hacer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foco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las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necesidades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uno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más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grupos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específicos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construir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relaciones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con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esos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grupos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desarrollar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entendimiento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profundo de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trabajo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proveer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servicios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información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que son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altamente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personalizados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y que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apuntan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a sus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necesidades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principales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”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en-US" sz="20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484" y="104385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0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85E7D-495A-4527-99F7-6D46F73D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9906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rgbClr val="FF6600"/>
                </a:solidFill>
              </a:rPr>
              <a:t>Bibliotecario integrado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900EF-7ECC-4537-B690-842C9735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9538229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AR" sz="20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s-AR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Schumaker</a:t>
            </a: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s-AR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Talley</a:t>
            </a:r>
            <a:r>
              <a:rPr lang="es-AR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(2009), el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rol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del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bibliotecario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integrado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basa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tres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premisas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fundamentales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indent="0">
              <a:lnSpc>
                <a:spcPts val="3200"/>
              </a:lnSpc>
              <a:buNone/>
            </a:pPr>
            <a:endParaRPr lang="en-US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3200"/>
              </a:lnSpc>
            </a:pP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Comunicación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recíproca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estrecha</a:t>
            </a:r>
            <a:endParaRPr lang="en-US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3200"/>
              </a:lnSpc>
            </a:pP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Conocimiento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del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dominio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temático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que se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aprende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durante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el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trabajo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colaborativo</a:t>
            </a:r>
            <a:endParaRPr lang="en-US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3200"/>
              </a:lnSpc>
            </a:pP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Productos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servicios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medida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y con valor </a:t>
            </a:r>
            <a:r>
              <a:rPr lang="en-US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agregado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lnSpc>
                <a:spcPts val="2300"/>
              </a:lnSpc>
            </a:pPr>
            <a:endParaRPr lang="en-US" sz="20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s-AR" sz="2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A087DB-7D5A-4278-AC89-158B339D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484" y="104385"/>
            <a:ext cx="260032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644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946</TotalTime>
  <Words>1512</Words>
  <Application>Microsoft Office PowerPoint</Application>
  <PresentationFormat>Panorámica</PresentationFormat>
  <Paragraphs>230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Abadi</vt:lpstr>
      <vt:lpstr>Arial</vt:lpstr>
      <vt:lpstr>Times New Roman</vt:lpstr>
      <vt:lpstr>Trebuchet MS</vt:lpstr>
      <vt:lpstr>Wingdings</vt:lpstr>
      <vt:lpstr>Wingdings 3</vt:lpstr>
      <vt:lpstr>Faceta</vt:lpstr>
      <vt:lpstr>        </vt:lpstr>
      <vt:lpstr>Contexto de las bibliotecas académicas/de investigación</vt:lpstr>
      <vt:lpstr>Contexto de las bibliotecas académicas/de investigación</vt:lpstr>
      <vt:lpstr>Presentación de PowerPoint</vt:lpstr>
      <vt:lpstr>Presentación de PowerPoint</vt:lpstr>
      <vt:lpstr>Presentación de PowerPoint</vt:lpstr>
      <vt:lpstr>Bibliotecario integrado</vt:lpstr>
      <vt:lpstr>Bibliotecario integrado</vt:lpstr>
      <vt:lpstr>Bibliotecario integrado</vt:lpstr>
      <vt:lpstr>Bibliotecario integrado</vt:lpstr>
      <vt:lpstr>Bibliotecario integrado</vt:lpstr>
      <vt:lpstr>Bibliotecario integrado</vt:lpstr>
      <vt:lpstr>Bibliotecario integrado</vt:lpstr>
      <vt:lpstr>Bibliotecario integrado</vt:lpstr>
      <vt:lpstr>Bibliotecario integrado</vt:lpstr>
      <vt:lpstr>Bibliotecario integrado</vt:lpstr>
      <vt:lpstr>Bibliotecario integrado</vt:lpstr>
      <vt:lpstr>Bibliotecario integrado</vt:lpstr>
      <vt:lpstr>Bibliotecario integrado</vt:lpstr>
      <vt:lpstr>Bibliotecario integrado</vt:lpstr>
      <vt:lpstr>Bibliotecario integrado</vt:lpstr>
      <vt:lpstr>Bibliotecario integrado</vt:lpstr>
      <vt:lpstr>Bibliotecario integrado</vt:lpstr>
      <vt:lpstr>Presentación de PowerPoint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FUENTES Y SERVICIOS DE INFORMACION III  </dc:title>
  <dc:creator>hp</dc:creator>
  <cp:lastModifiedBy>Silvina Angelozzi</cp:lastModifiedBy>
  <cp:revision>263</cp:revision>
  <dcterms:created xsi:type="dcterms:W3CDTF">2019-04-28T19:08:54Z</dcterms:created>
  <dcterms:modified xsi:type="dcterms:W3CDTF">2022-11-10T15:37:21Z</dcterms:modified>
</cp:coreProperties>
</file>